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C7346-816C-4507-936F-14493F2A254A}" type="datetimeFigureOut">
              <a:rPr lang="ru-RU" smtClean="0"/>
              <a:pPr/>
              <a:t>13.10.2011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02A1DB4-7E3E-4495-B732-67C729FA319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C7346-816C-4507-936F-14493F2A254A}" type="datetimeFigureOut">
              <a:rPr lang="ru-RU" smtClean="0"/>
              <a:pPr/>
              <a:t>13.10.2011</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A1DB4-7E3E-4495-B732-67C729FA319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fatmaxanum@rambler.ru"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628800"/>
            <a:ext cx="7888390" cy="2071702"/>
          </a:xfrm>
        </p:spPr>
        <p:txBody>
          <a:bodyPr>
            <a:normAutofit fontScale="90000"/>
          </a:bodyPr>
          <a:lstStyle/>
          <a:p>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AICT </a:t>
            </a:r>
            <a:r>
              <a:rPr lang="az-Latn-AZ"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5</a:t>
            </a:r>
            <a:r>
              <a:rPr lang="en-US" sz="2400" b="1" spc="50" baseline="3000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rd</a:t>
            </a:r>
            <a:r>
              <a:rPr lang="en-US" sz="2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IEEE International Conference</a:t>
            </a: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en-US"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Azerbaijan, Baku, 1</a:t>
            </a: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2</a:t>
            </a:r>
            <a:r>
              <a:rPr lang="en-US"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a:t>
            </a: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4</a:t>
            </a:r>
            <a:r>
              <a:rPr lang="en-US"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October 20</a:t>
            </a: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11</a:t>
            </a:r>
            <a: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sz="27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ru-RU" sz="27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2700" b="1" dirty="0" smtClean="0">
                <a:solidFill>
                  <a:srgbClr val="FF0000"/>
                </a:solidFill>
              </a:rPr>
              <a:t>Logical Integrity, Fuzzy Logic and Knowledge Modeling for Machine Education</a:t>
            </a:r>
            <a:br>
              <a:rPr lang="en-US" sz="2700" b="1" dirty="0" smtClean="0">
                <a:solidFill>
                  <a:srgbClr val="FF0000"/>
                </a:solidFill>
              </a:rPr>
            </a:br>
            <a:r>
              <a:rPr lang="ru-RU" sz="2700" b="1" dirty="0" smtClean="0">
                <a:solidFill>
                  <a:srgbClr val="FF0000"/>
                </a:solidFill>
              </a:rPr>
              <a:t>Логика целостности, нечеткая логика и</a:t>
            </a:r>
            <a:br>
              <a:rPr lang="ru-RU" sz="2700" b="1" dirty="0" smtClean="0">
                <a:solidFill>
                  <a:srgbClr val="FF0000"/>
                </a:solidFill>
              </a:rPr>
            </a:br>
            <a:r>
              <a:rPr lang="ru-RU" sz="2700" b="1" dirty="0" smtClean="0">
                <a:solidFill>
                  <a:srgbClr val="FF0000"/>
                </a:solidFill>
              </a:rPr>
              <a:t>моделирование  знаний для машинного обучения</a:t>
            </a:r>
            <a:r>
              <a:rPr lang="ru-RU" b="1" dirty="0" smtClean="0">
                <a:solidFill>
                  <a:srgbClr val="FF0000"/>
                </a:solidFill>
              </a:rPr>
              <a:t/>
            </a:r>
            <a:br>
              <a:rPr lang="ru-RU" b="1" dirty="0" smtClean="0">
                <a:solidFill>
                  <a:srgbClr val="FF0000"/>
                </a:solidFill>
              </a:rPr>
            </a:br>
            <a:r>
              <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r>
            <a:br>
              <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endParaRPr lang="ru-RU" dirty="0"/>
          </a:p>
        </p:txBody>
      </p:sp>
      <p:sp>
        <p:nvSpPr>
          <p:cNvPr id="3" name="Subtitle 2"/>
          <p:cNvSpPr>
            <a:spLocks noGrp="1"/>
          </p:cNvSpPr>
          <p:nvPr>
            <p:ph type="subTitle" idx="1"/>
          </p:nvPr>
        </p:nvSpPr>
        <p:spPr>
          <a:xfrm>
            <a:off x="611560" y="4581128"/>
            <a:ext cx="7848872" cy="1752600"/>
          </a:xfrm>
        </p:spPr>
        <p:txBody>
          <a:bodyPr>
            <a:normAutofit fontScale="55000" lnSpcReduction="20000"/>
          </a:bodyPr>
          <a:lstStyle/>
          <a:p>
            <a:r>
              <a:rPr lang="en-US" b="1" dirty="0" err="1" smtClean="0">
                <a:solidFill>
                  <a:schemeClr val="tx2">
                    <a:lumMod val="60000"/>
                    <a:lumOff val="40000"/>
                  </a:schemeClr>
                </a:solidFill>
              </a:rPr>
              <a:t>Fatma</a:t>
            </a:r>
            <a:r>
              <a:rPr lang="en-US" b="1" dirty="0" smtClean="0">
                <a:solidFill>
                  <a:schemeClr val="tx2">
                    <a:lumMod val="60000"/>
                    <a:lumOff val="40000"/>
                  </a:schemeClr>
                </a:solidFill>
              </a:rPr>
              <a:t> </a:t>
            </a:r>
            <a:r>
              <a:rPr lang="en-US" b="1" dirty="0" err="1" smtClean="0">
                <a:solidFill>
                  <a:schemeClr val="tx2">
                    <a:lumMod val="60000"/>
                    <a:lumOff val="40000"/>
                  </a:schemeClr>
                </a:solidFill>
              </a:rPr>
              <a:t>khanim</a:t>
            </a:r>
            <a:r>
              <a:rPr lang="en-US" b="1" dirty="0" smtClean="0">
                <a:solidFill>
                  <a:schemeClr val="tx2">
                    <a:lumMod val="60000"/>
                    <a:lumOff val="40000"/>
                  </a:schemeClr>
                </a:solidFill>
              </a:rPr>
              <a:t> </a:t>
            </a:r>
            <a:r>
              <a:rPr lang="en-US" b="1" dirty="0" err="1" smtClean="0">
                <a:solidFill>
                  <a:schemeClr val="tx2">
                    <a:lumMod val="60000"/>
                    <a:lumOff val="40000"/>
                  </a:schemeClr>
                </a:solidFill>
              </a:rPr>
              <a:t>Bunyatova</a:t>
            </a:r>
            <a:r>
              <a:rPr lang="en-US" b="1" dirty="0" smtClean="0">
                <a:solidFill>
                  <a:schemeClr val="tx2">
                    <a:lumMod val="60000"/>
                    <a:lumOff val="40000"/>
                  </a:schemeClr>
                </a:solidFill>
              </a:rPr>
              <a:t> , </a:t>
            </a:r>
            <a:r>
              <a:rPr lang="en-US" b="1" dirty="0" err="1" smtClean="0">
                <a:solidFill>
                  <a:schemeClr val="tx2">
                    <a:lumMod val="60000"/>
                    <a:lumOff val="40000"/>
                  </a:schemeClr>
                </a:solidFill>
              </a:rPr>
              <a:t>Gulbala</a:t>
            </a:r>
            <a:r>
              <a:rPr lang="en-US" b="1" dirty="0" smtClean="0">
                <a:solidFill>
                  <a:schemeClr val="tx2">
                    <a:lumMod val="60000"/>
                    <a:lumOff val="40000"/>
                  </a:schemeClr>
                </a:solidFill>
              </a:rPr>
              <a:t> </a:t>
            </a:r>
            <a:r>
              <a:rPr lang="en-US" b="1" dirty="0" err="1" smtClean="0">
                <a:solidFill>
                  <a:schemeClr val="tx2">
                    <a:lumMod val="60000"/>
                    <a:lumOff val="40000"/>
                  </a:schemeClr>
                </a:solidFill>
              </a:rPr>
              <a:t>Salamov</a:t>
            </a:r>
            <a:endParaRPr lang="en-US" b="1" dirty="0" smtClean="0">
              <a:solidFill>
                <a:schemeClr val="tx2">
                  <a:lumMod val="60000"/>
                  <a:lumOff val="40000"/>
                </a:schemeClr>
              </a:solidFill>
            </a:endParaRPr>
          </a:p>
          <a:p>
            <a:r>
              <a:rPr lang="en-US" b="1" dirty="0" smtClean="0">
                <a:solidFill>
                  <a:schemeClr val="tx2">
                    <a:lumMod val="60000"/>
                    <a:lumOff val="40000"/>
                  </a:schemeClr>
                </a:solidFill>
              </a:rPr>
              <a:t>Intellect School, </a:t>
            </a:r>
            <a:r>
              <a:rPr lang="en-US" b="1" dirty="0" err="1" smtClean="0">
                <a:solidFill>
                  <a:schemeClr val="tx2">
                    <a:lumMod val="60000"/>
                    <a:lumOff val="40000"/>
                  </a:schemeClr>
                </a:solidFill>
              </a:rPr>
              <a:t>Azadliq</a:t>
            </a:r>
            <a:r>
              <a:rPr lang="en-US" b="1" dirty="0" smtClean="0">
                <a:solidFill>
                  <a:schemeClr val="tx2">
                    <a:lumMod val="60000"/>
                    <a:lumOff val="40000"/>
                  </a:schemeClr>
                </a:solidFill>
              </a:rPr>
              <a:t> Pr.151A, Baku, Azerbaijan METU Ankara Turkey</a:t>
            </a:r>
          </a:p>
          <a:p>
            <a:r>
              <a:rPr lang="ru-RU" b="1" dirty="0" smtClean="0">
                <a:solidFill>
                  <a:schemeClr val="tx2">
                    <a:lumMod val="60000"/>
                    <a:lumOff val="40000"/>
                  </a:schemeClr>
                </a:solidFill>
              </a:rPr>
              <a:t>Фатма ханум Бунятова, Гюлбала Саламов</a:t>
            </a:r>
          </a:p>
          <a:p>
            <a:r>
              <a:rPr lang="ru-RU" b="1" dirty="0" smtClean="0">
                <a:solidFill>
                  <a:schemeClr val="tx2">
                    <a:lumMod val="60000"/>
                    <a:lumOff val="40000"/>
                  </a:schemeClr>
                </a:solidFill>
              </a:rPr>
              <a:t>Школа Интеллект</a:t>
            </a:r>
            <a:r>
              <a:rPr lang="en-US" b="1" dirty="0" smtClean="0">
                <a:solidFill>
                  <a:schemeClr val="tx2">
                    <a:lumMod val="60000"/>
                    <a:lumOff val="40000"/>
                  </a:schemeClr>
                </a:solidFill>
              </a:rPr>
              <a:t>a</a:t>
            </a:r>
            <a:r>
              <a:rPr lang="ru-RU" b="1" dirty="0" smtClean="0">
                <a:solidFill>
                  <a:schemeClr val="tx2">
                    <a:lumMod val="60000"/>
                    <a:lumOff val="40000"/>
                  </a:schemeClr>
                </a:solidFill>
              </a:rPr>
              <a:t>, пр</a:t>
            </a:r>
            <a:r>
              <a:rPr lang="en-US" b="1" dirty="0" smtClean="0">
                <a:solidFill>
                  <a:schemeClr val="tx2">
                    <a:lumMod val="60000"/>
                    <a:lumOff val="40000"/>
                  </a:schemeClr>
                </a:solidFill>
              </a:rPr>
              <a:t>.</a:t>
            </a:r>
            <a:r>
              <a:rPr lang="ru-RU" b="1" dirty="0" smtClean="0">
                <a:solidFill>
                  <a:schemeClr val="tx2">
                    <a:lumMod val="60000"/>
                    <a:lumOff val="40000"/>
                  </a:schemeClr>
                </a:solidFill>
              </a:rPr>
              <a:t>Азадлыг 151А, Баку, Азербайджан     </a:t>
            </a:r>
          </a:p>
          <a:p>
            <a:r>
              <a:rPr lang="ru-RU" b="1" dirty="0" smtClean="0">
                <a:solidFill>
                  <a:schemeClr val="tx2">
                    <a:lumMod val="60000"/>
                    <a:lumOff val="40000"/>
                  </a:schemeClr>
                </a:solidFill>
              </a:rPr>
              <a:t>МЕТУ   Анкара,  Турция</a:t>
            </a:r>
          </a:p>
          <a:p>
            <a:r>
              <a:rPr lang="en-US" b="1" dirty="0" smtClean="0">
                <a:solidFill>
                  <a:schemeClr val="tx2">
                    <a:lumMod val="60000"/>
                    <a:lumOff val="40000"/>
                  </a:schemeClr>
                </a:solidFill>
                <a:hlinkClick r:id="rId2"/>
              </a:rPr>
              <a:t>fatmaxanum@rambler.ru</a:t>
            </a:r>
            <a:r>
              <a:rPr lang="en-US" b="1" dirty="0" smtClean="0">
                <a:solidFill>
                  <a:schemeClr val="tx2">
                    <a:lumMod val="60000"/>
                    <a:lumOff val="40000"/>
                  </a:schemeClr>
                </a:solidFill>
              </a:rPr>
              <a:t>              </a:t>
            </a:r>
            <a:r>
              <a:rPr lang="en-US" b="1" dirty="0" smtClean="0">
                <a:solidFill>
                  <a:srgbClr val="002060"/>
                </a:solidFill>
              </a:rPr>
              <a:t>  e</a:t>
            </a:r>
            <a:r>
              <a:rPr lang="ru-RU" b="1" dirty="0" smtClean="0">
                <a:solidFill>
                  <a:srgbClr val="002060"/>
                </a:solidFill>
              </a:rPr>
              <a:t>178549@</a:t>
            </a:r>
            <a:r>
              <a:rPr lang="en-US" b="1" dirty="0" err="1" smtClean="0">
                <a:solidFill>
                  <a:srgbClr val="002060"/>
                </a:solidFill>
              </a:rPr>
              <a:t>metu</a:t>
            </a:r>
            <a:r>
              <a:rPr lang="ru-RU" b="1" dirty="0" smtClean="0">
                <a:solidFill>
                  <a:srgbClr val="002060"/>
                </a:solidFill>
              </a:rPr>
              <a:t>. </a:t>
            </a:r>
            <a:endParaRPr lang="en-US" b="1" dirty="0" smtClean="0">
              <a:solidFill>
                <a:srgbClr val="002060"/>
              </a:solidFill>
            </a:endParaRPr>
          </a:p>
          <a:p>
            <a:endParaRPr lang="ru-RU" dirty="0"/>
          </a:p>
        </p:txBody>
      </p:sp>
      <p:pic>
        <p:nvPicPr>
          <p:cNvPr id="1026" name="Picture 2" descr="C:\Documents and Settings\Administrator\Desktop\aict2011-logo-EN-N.jpg"/>
          <p:cNvPicPr>
            <a:picLocks noChangeAspect="1" noChangeArrowheads="1"/>
          </p:cNvPicPr>
          <p:nvPr/>
        </p:nvPicPr>
        <p:blipFill>
          <a:blip r:embed="rId3" cstate="print"/>
          <a:srcRect/>
          <a:stretch>
            <a:fillRect/>
          </a:stretch>
        </p:blipFill>
        <p:spPr bwMode="auto">
          <a:xfrm>
            <a:off x="0" y="0"/>
            <a:ext cx="1905000" cy="923925"/>
          </a:xfrm>
          <a:prstGeom prst="rect">
            <a:avLst/>
          </a:prstGeom>
          <a:noFill/>
        </p:spPr>
      </p:pic>
      <p:pic>
        <p:nvPicPr>
          <p:cNvPr id="1027" name="Picture 3" descr="C:\Documents and Settings\Administrator\Desktop\image003.jpg"/>
          <p:cNvPicPr>
            <a:picLocks noChangeAspect="1" noChangeArrowheads="1"/>
          </p:cNvPicPr>
          <p:nvPr/>
        </p:nvPicPr>
        <p:blipFill>
          <a:blip r:embed="rId4" cstate="print"/>
          <a:srcRect/>
          <a:stretch>
            <a:fillRect/>
          </a:stretch>
        </p:blipFill>
        <p:spPr bwMode="auto">
          <a:xfrm>
            <a:off x="3563888" y="1"/>
            <a:ext cx="5580112" cy="141277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ru-RU" sz="1600" b="1" dirty="0" smtClean="0">
                <a:latin typeface="Times New Roman" pitchFamily="18" charset="0"/>
                <a:cs typeface="Times New Roman" pitchFamily="18" charset="0"/>
              </a:rPr>
              <a:t>Какие новшества могут принести эта модель в ИКТ и в образование?</a:t>
            </a:r>
            <a:r>
              <a:rPr lang="ru-RU" sz="1600" dirty="0" smtClean="0">
                <a:latin typeface="Times New Roman" pitchFamily="18" charset="0"/>
                <a:cs typeface="Times New Roman" pitchFamily="18" charset="0"/>
              </a:rPr>
              <a:t>  1.Знания рассматривается в схеме целостности. Так как язык является средством общения и выражения мыслей, то, естественно, условия схемы целостности и  логики Заде могут быть в любых научных знаниях и правила логики Пиаже и нечеткой логики  могут быть применимы к ним. Структуры знаний будут делиться на инвариантные и переменные или же на синтаксические и семантические.  Числовое обозначение  категориальных  и инвариантных свойств знаний дает возможность выстроить координаты  знаний на основе чего будет проходить процесс конструкций знаний. </a:t>
            </a:r>
          </a:p>
          <a:p>
            <a:r>
              <a:rPr lang="ru-RU" sz="1600" dirty="0" smtClean="0">
                <a:latin typeface="Times New Roman" pitchFamily="18" charset="0"/>
                <a:cs typeface="Times New Roman" pitchFamily="18" charset="0"/>
              </a:rPr>
              <a:t>3</a:t>
            </a:r>
            <a:r>
              <a:rPr lang="tr-TR"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Операциональность мышления позволяет собирать структуры знаний в кластеры выяснять их взаимосвязь и отношения, классифицировть их, обогащать или же замещать другими структурами. Эти  логические операции собирают как магнит вокруг структуры  знаний  относящиеся к ней соответствующие знания и  превращают ее в наноструктуру знаний</a:t>
            </a:r>
          </a:p>
          <a:p>
            <a:r>
              <a:rPr lang="ru-RU" sz="1600" dirty="0" smtClean="0">
                <a:latin typeface="Times New Roman" pitchFamily="18" charset="0"/>
                <a:cs typeface="Times New Roman" pitchFamily="18" charset="0"/>
              </a:rPr>
              <a:t>4</a:t>
            </a:r>
            <a:r>
              <a:rPr lang="tr-TR"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Логика целостности Пиаже и нечеткая логика Заде разрушает традиционное вертикальное построение структур знаний и выстраивает их в горизонтальную структуру[5].  Такое  построение знаний обосновываясь  на психологию, педагогику и высокую технологию, в свою очередь создает нанопсихопедагогический подход в обучении [8].</a:t>
            </a:r>
          </a:p>
          <a:p>
            <a:endParaRPr lang="ru-RU" sz="1600" dirty="0">
              <a:latin typeface="Times New Roman" pitchFamily="18" charset="0"/>
              <a:cs typeface="Times New Roman" pitchFamily="18" charset="0"/>
            </a:endParaRPr>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
        <p:nvSpPr>
          <p:cNvPr id="6" name="Rectangle 5"/>
          <p:cNvSpPr/>
          <p:nvPr/>
        </p:nvSpPr>
        <p:spPr>
          <a:xfrm>
            <a:off x="526315" y="2967335"/>
            <a:ext cx="8091382" cy="923330"/>
          </a:xfrm>
          <a:prstGeom prst="rect">
            <a:avLst/>
          </a:prstGeom>
          <a:noFill/>
        </p:spPr>
        <p:txBody>
          <a:bodyPr wrap="none" lIns="91440" tIns="45720" rIns="91440" bIns="45720">
            <a:spAutoFit/>
          </a:bodyPr>
          <a:lstStyle/>
          <a:p>
            <a:pPr algn="ctr"/>
            <a:r>
              <a:rPr lang="ru-RU" sz="5400" b="1" cap="none" spc="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Благодарим за внимание!</a:t>
            </a:r>
            <a:endParaRPr lang="en-US" sz="54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lvl="0" eaLnBrk="0" fontAlgn="base" hangingPunct="0">
              <a:lnSpc>
                <a:spcPct val="150000"/>
              </a:lnSpc>
              <a:spcBef>
                <a:spcPct val="0"/>
              </a:spcBef>
              <a:spcAft>
                <a:spcPct val="0"/>
              </a:spcAft>
            </a:pPr>
            <a:r>
              <a:rPr kumimoji="0" lang="ru-RU" sz="3600" i="0" u="none" strike="noStrike" cap="none" normalizeH="0" baseline="0" dirty="0" smtClean="0">
                <a:ln>
                  <a:noFill/>
                </a:ln>
                <a:effectLst/>
                <a:latin typeface="Times New Roman" pitchFamily="18" charset="0"/>
                <a:ea typeface="Calibri" pitchFamily="34" charset="0"/>
                <a:cs typeface="Times New Roman" pitchFamily="18" charset="0"/>
              </a:rPr>
              <a:t>Скоростное развитие ИКТ и отставние обучения от этого развития. Каковы причины отставания?</a:t>
            </a:r>
            <a:endParaRPr kumimoji="0" lang="az-Latn-AZ" sz="3600" i="0" u="none" strike="noStrike" cap="none" normalizeH="0" baseline="0" dirty="0" smtClean="0">
              <a:ln>
                <a:noFill/>
              </a:ln>
              <a:effectLst/>
              <a:latin typeface="Times New Roman" pitchFamily="18" charset="0"/>
              <a:ea typeface="Calibri" pitchFamily="34" charset="0"/>
              <a:cs typeface="Times New Roman" pitchFamily="18" charset="0"/>
            </a:endParaRPr>
          </a:p>
          <a:p>
            <a:pPr lvl="0" eaLnBrk="0" fontAlgn="base" hangingPunct="0">
              <a:lnSpc>
                <a:spcPct val="150000"/>
              </a:lnSpc>
              <a:spcBef>
                <a:spcPct val="0"/>
              </a:spcBef>
              <a:spcAft>
                <a:spcPct val="0"/>
              </a:spcAft>
            </a:pPr>
            <a:r>
              <a:rPr kumimoji="0" lang="ru-RU" sz="3600" i="0" u="none" strike="noStrike" cap="none" normalizeH="0" baseline="0" dirty="0" smtClean="0">
                <a:ln>
                  <a:noFill/>
                </a:ln>
                <a:effectLst/>
                <a:latin typeface="Times New Roman" pitchFamily="18" charset="0"/>
                <a:ea typeface="Calibri" pitchFamily="34" charset="0"/>
                <a:cs typeface="Times New Roman" pitchFamily="18" charset="0"/>
              </a:rPr>
              <a:t>Необходимые коренные изменения в образовании:изменения способа обучения;</a:t>
            </a:r>
            <a:r>
              <a:rPr kumimoji="0" lang="ru-RU" sz="3600" i="0" u="none" strike="noStrike" cap="none" normalizeH="0" dirty="0" smtClean="0">
                <a:ln>
                  <a:noFill/>
                </a:ln>
                <a:effectLst/>
                <a:latin typeface="Times New Roman" pitchFamily="18" charset="0"/>
                <a:ea typeface="Calibri" pitchFamily="34" charset="0"/>
                <a:cs typeface="Times New Roman" pitchFamily="18" charset="0"/>
              </a:rPr>
              <a:t> моделирование структур знаний; построение </a:t>
            </a:r>
            <a:endParaRPr kumimoji="0" lang="ru-RU" sz="3600" i="0" u="none" strike="noStrike" cap="none" normalizeH="0" baseline="0" dirty="0" smtClean="0">
              <a:ln>
                <a:noFill/>
              </a:ln>
              <a:effectLst/>
              <a:latin typeface="Times New Roman" pitchFamily="18" charset="0"/>
              <a:cs typeface="Times New Roman" pitchFamily="18" charset="0"/>
            </a:endParaRPr>
          </a:p>
          <a:p>
            <a:pPr lvl="0" eaLnBrk="0" fontAlgn="base" hangingPunct="0">
              <a:lnSpc>
                <a:spcPct val="150000"/>
              </a:lnSpc>
              <a:spcBef>
                <a:spcPct val="0"/>
              </a:spcBef>
              <a:spcAft>
                <a:spcPct val="0"/>
              </a:spcAft>
            </a:pPr>
            <a:r>
              <a:rPr lang="ru-RU" sz="3600" dirty="0" smtClean="0">
                <a:latin typeface="Times New Roman" pitchFamily="18" charset="0"/>
                <a:ea typeface="Calibri" pitchFamily="34" charset="0"/>
                <a:cs typeface="Times New Roman" pitchFamily="18" charset="0"/>
              </a:rPr>
              <a:t> Изменение способа обучения означает переход от частных методик  к образовательным и информационно-комуникативным технологиям.</a:t>
            </a:r>
          </a:p>
          <a:p>
            <a:pPr lvl="0" eaLnBrk="0" fontAlgn="base" hangingPunct="0">
              <a:lnSpc>
                <a:spcPct val="150000"/>
              </a:lnSpc>
              <a:spcBef>
                <a:spcPct val="0"/>
              </a:spcBef>
              <a:spcAft>
                <a:spcPct val="0"/>
              </a:spcAft>
            </a:pPr>
            <a:r>
              <a:rPr lang="ru-RU" sz="3600" dirty="0" smtClean="0">
                <a:latin typeface="Times New Roman" pitchFamily="18" charset="0"/>
                <a:cs typeface="Times New Roman" pitchFamily="18" charset="0"/>
              </a:rPr>
              <a:t> Моделировать  структуры знаний . Эта модель должна быть анологична модели  естественного и искуственного интеллекта . Построить на основании этих двух теорий целостно-логическую и нечеткую</a:t>
            </a:r>
            <a:r>
              <a:rPr kumimoji="0" lang="ru-RU" sz="3600" i="0" u="none" strike="noStrike" cap="none" normalizeH="0" baseline="0" dirty="0" smtClean="0">
                <a:ln>
                  <a:noFill/>
                </a:ln>
                <a:effectLst/>
                <a:latin typeface="Times New Roman" pitchFamily="18" charset="0"/>
                <a:ea typeface="Calibri" pitchFamily="34" charset="0"/>
                <a:cs typeface="Times New Roman" pitchFamily="18" charset="0"/>
              </a:rPr>
              <a:t> модель</a:t>
            </a:r>
            <a:r>
              <a:rPr kumimoji="0" lang="ru-RU" sz="3600" i="0" u="none" strike="noStrike" cap="none" normalizeH="0" dirty="0" smtClean="0">
                <a:ln>
                  <a:noFill/>
                </a:ln>
                <a:effectLst/>
                <a:latin typeface="Times New Roman" pitchFamily="18" charset="0"/>
                <a:ea typeface="Calibri" pitchFamily="34" charset="0"/>
                <a:cs typeface="Times New Roman" pitchFamily="18" charset="0"/>
              </a:rPr>
              <a:t> знаний.</a:t>
            </a:r>
            <a:endParaRPr kumimoji="0" lang="ru-RU" sz="3600" i="0" u="none" strike="noStrike" cap="none" normalizeH="0" baseline="0" dirty="0" smtClean="0">
              <a:ln>
                <a:noFill/>
              </a:ln>
              <a:effectLst/>
              <a:latin typeface="Times New Roman" pitchFamily="18" charset="0"/>
              <a:cs typeface="Times New Roman" pitchFamily="18" charset="0"/>
            </a:endParaRPr>
          </a:p>
          <a:p>
            <a:endParaRPr lang="ru-RU" dirty="0"/>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ru-RU" sz="2000" dirty="0" smtClean="0">
                <a:latin typeface="Times New Roman" pitchFamily="18" charset="0"/>
                <a:cs typeface="Times New Roman" pitchFamily="18" charset="0"/>
              </a:rPr>
              <a:t>1.Изменнение способа обучения означает переход от частных методик к технологии обучения.  В данном случае  предлагается  технология конструктивного обучения Бунятовой. [5] Эта технолгия основывается на когнитивной теории </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развития Пиаже. .  </a:t>
            </a:r>
          </a:p>
          <a:p>
            <a:r>
              <a:rPr lang="ru-RU" sz="2000" dirty="0" smtClean="0">
                <a:latin typeface="Times New Roman" pitchFamily="18" charset="0"/>
                <a:cs typeface="Times New Roman" pitchFamily="18" charset="0"/>
              </a:rPr>
              <a:t>2.Предметные знания до сих пор представляются как дидактические единицы знаний. Они изучаются  частно и обучающиеся годами  выходят на целостность знаний. Вместо этого предлагается моделировать структуры знаний   инструментом  логики  целостности Пиаже, чтобы знания обучающегося были бы  горизонтально интегрирован ы</a:t>
            </a:r>
          </a:p>
          <a:p>
            <a:r>
              <a:rPr lang="ru-RU" sz="2000" dirty="0" smtClean="0">
                <a:latin typeface="Times New Roman" pitchFamily="18" charset="0"/>
                <a:cs typeface="Times New Roman" pitchFamily="18" charset="0"/>
              </a:rPr>
              <a:t>В целостно -логической модели  знаний дидактические единицы  понимаются как структуры знаний. Структуры знаний в этой модели  делятся на переменные и постоянные. Переменные знания это-категориальные знания, постоянные знания – это инвариантные.</a:t>
            </a:r>
          </a:p>
          <a:p>
            <a:endParaRPr lang="ru-RU" dirty="0"/>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16224"/>
            <a:ext cx="8229600" cy="3412976"/>
          </a:xfrm>
        </p:spPr>
        <p:txBody>
          <a:bodyPr>
            <a:normAutofit/>
          </a:bodyPr>
          <a:lstStyle/>
          <a:p>
            <a:r>
              <a:rPr lang="ru-RU" sz="2000" dirty="0" smtClean="0">
                <a:latin typeface="Times New Roman" pitchFamily="18" charset="0"/>
                <a:cs typeface="Times New Roman" pitchFamily="18" charset="0"/>
              </a:rPr>
              <a:t>Исходя, из понятий лингвистической переменной Заде, функции принадлежности соответствуют два правила:</a:t>
            </a:r>
          </a:p>
          <a:p>
            <a:r>
              <a:rPr lang="ru-RU" sz="2000" dirty="0" smtClean="0">
                <a:latin typeface="Times New Roman" pitchFamily="18" charset="0"/>
                <a:cs typeface="Times New Roman" pitchFamily="18" charset="0"/>
              </a:rPr>
              <a:t>1)синтаксическое, которое задано в форме грамматики, порождающей название значений переменной в виде категорий языка.</a:t>
            </a:r>
          </a:p>
          <a:p>
            <a:r>
              <a:rPr lang="ru-RU" sz="2000" dirty="0" smtClean="0">
                <a:latin typeface="Times New Roman" pitchFamily="18" charset="0"/>
                <a:cs typeface="Times New Roman" pitchFamily="18" charset="0"/>
              </a:rPr>
              <a:t>2)семантическое, которое определяет алгоритмическую процедуру для вычисления смысла каждого значения. «Нечеткое множество» на примере языковых знаний  может быть представлено в виде словарного запаса языка.</a:t>
            </a:r>
          </a:p>
          <a:p>
            <a:r>
              <a:rPr lang="ru-RU" sz="2000" dirty="0" smtClean="0">
                <a:latin typeface="Times New Roman" pitchFamily="18" charset="0"/>
                <a:cs typeface="Times New Roman" pitchFamily="18" charset="0"/>
              </a:rPr>
              <a:t>Под функцией принадлежности нечеткого множество, тогда будет пониматься слова в прямом лексическом значении. </a:t>
            </a:r>
          </a:p>
          <a:p>
            <a:endParaRPr lang="ru-RU" sz="2000" dirty="0">
              <a:latin typeface="Times New Roman" pitchFamily="18" charset="0"/>
              <a:cs typeface="Times New Roman" pitchFamily="18" charset="0"/>
            </a:endParaRPr>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75318" y="3428"/>
            <a:ext cx="5580112" cy="141277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16224"/>
            <a:ext cx="8229600" cy="3629000"/>
          </a:xfrm>
        </p:spPr>
        <p:txBody>
          <a:bodyPr>
            <a:normAutofit/>
          </a:bodyPr>
          <a:lstStyle/>
          <a:p>
            <a:pPr algn="just">
              <a:buNone/>
            </a:pPr>
            <a:r>
              <a:rPr lang="az-Latn-AZ" sz="2100" dirty="0" smtClean="0">
                <a:latin typeface="Times New Roman" pitchFamily="18" charset="0"/>
                <a:cs typeface="Times New Roman" pitchFamily="18" charset="0"/>
              </a:rPr>
              <a:t>     </a:t>
            </a:r>
            <a:r>
              <a:rPr lang="ru-RU" sz="2100" dirty="0" smtClean="0">
                <a:latin typeface="Times New Roman" pitchFamily="18" charset="0"/>
                <a:cs typeface="Times New Roman" pitchFamily="18" charset="0"/>
              </a:rPr>
              <a:t>Каждый класс знаний или же элемент множества является в то же время  кластером  структур знаний. Они имеют свои правила и закономерности. . Структуры знаний кластеров могут логически объединяться, разъединяться, ассоцироваться, анулироваться по логическим установкам правил лингвистической переменной. То есть в данном случае как правила лингвистической переменной, так же и правила элементов множества все время находятся в мобильном движении, объединясь  по заданной установке вокруг логической структуры знаний или же элемента множества   превращаются в наноструктур знаний.</a:t>
            </a:r>
            <a:r>
              <a:rPr lang="ru-RU" sz="2100" i="1" dirty="0" smtClean="0">
                <a:latin typeface="Times New Roman" pitchFamily="18" charset="0"/>
                <a:cs typeface="Times New Roman" pitchFamily="18" charset="0"/>
              </a:rPr>
              <a:t> </a:t>
            </a:r>
            <a:endParaRPr lang="ru-RU" sz="2100" dirty="0" smtClean="0">
              <a:latin typeface="Times New Roman" pitchFamily="18" charset="0"/>
              <a:cs typeface="Times New Roman" pitchFamily="18" charset="0"/>
            </a:endParaRPr>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ru-RU" sz="2000" b="1" i="1" dirty="0" smtClean="0">
                <a:latin typeface="Times New Roman" pitchFamily="18" charset="0"/>
                <a:cs typeface="Times New Roman" pitchFamily="18" charset="0"/>
              </a:rPr>
              <a:t>Как строится модель предметных знаний для машинного обучения?</a:t>
            </a:r>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1.Разделить структуры знаний на переменые т.е. на лингвистичекие переменные  и на  инвариантные т.е. на универсальное множество. Инвариантные знания  или же универсальное множество знаний  обозначаются через Х.     </a:t>
            </a:r>
          </a:p>
          <a:p>
            <a:r>
              <a:rPr lang="ru-RU" sz="2000" dirty="0" smtClean="0">
                <a:latin typeface="Times New Roman" pitchFamily="18" charset="0"/>
                <a:cs typeface="Times New Roman" pitchFamily="18" charset="0"/>
              </a:rPr>
              <a:t> 3. Эти знания  классифицируются делятся на классы  или же на элементы множества   и строятся по горизонтали.  Полученные классы инвариантных знаний  или же элементы множества  обозначаются  через х 0,1.. х0,9 , х1</a:t>
            </a:r>
          </a:p>
          <a:p>
            <a:r>
              <a:rPr lang="ru-RU" sz="2000" dirty="0" smtClean="0">
                <a:latin typeface="Times New Roman" pitchFamily="18" charset="0"/>
                <a:cs typeface="Times New Roman" pitchFamily="18" charset="0"/>
              </a:rPr>
              <a:t>4.Переменные, категориальные знания или же лингвистическая переменная  располагаются по вертикали  и обозначаются через У. Они тоже классифицируются и обозначаются через у 0,1; у 0,2 и т.д.</a:t>
            </a:r>
          </a:p>
          <a:p>
            <a:endParaRPr lang="ru-RU" dirty="0"/>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2857488" y="0"/>
            <a:ext cx="5580112" cy="1412776"/>
          </a:xfrm>
          <a:prstGeom prst="rect">
            <a:avLst/>
          </a:prstGeom>
          <a:noFill/>
        </p:spPr>
      </p:pic>
      <p:pic>
        <p:nvPicPr>
          <p:cNvPr id="6" name="Picture 3" descr="C:\Documents and Settings\Administrator\Desktop\image003.jpg"/>
          <p:cNvPicPr>
            <a:picLocks noChangeAspect="1" noChangeArrowheads="1"/>
          </p:cNvPicPr>
          <p:nvPr/>
        </p:nvPicPr>
        <p:blipFill>
          <a:blip r:embed="rId3" cstate="print"/>
          <a:srcRect/>
          <a:stretch>
            <a:fillRect/>
          </a:stretch>
        </p:blipFill>
        <p:spPr bwMode="auto">
          <a:xfrm>
            <a:off x="2857488" y="214290"/>
            <a:ext cx="5580112" cy="1412776"/>
          </a:xfrm>
          <a:prstGeom prst="rect">
            <a:avLst/>
          </a:prstGeom>
          <a:noFill/>
        </p:spPr>
      </p:pic>
      <p:pic>
        <p:nvPicPr>
          <p:cNvPr id="7" name="Picture 3" descr="C:\Documents and Settings\Administrator\Desktop\image003.jpg"/>
          <p:cNvPicPr>
            <a:picLocks noChangeAspect="1" noChangeArrowheads="1"/>
          </p:cNvPicPr>
          <p:nvPr/>
        </p:nvPicPr>
        <p:blipFill>
          <a:blip r:embed="rId3" cstate="print"/>
          <a:srcRect/>
          <a:stretch>
            <a:fillRect/>
          </a:stretch>
        </p:blipFill>
        <p:spPr bwMode="auto">
          <a:xfrm>
            <a:off x="2928926" y="214290"/>
            <a:ext cx="5580112" cy="1412776"/>
          </a:xfrm>
          <a:prstGeom prst="rect">
            <a:avLst/>
          </a:prstGeom>
          <a:noFill/>
        </p:spPr>
      </p:pic>
      <p:pic>
        <p:nvPicPr>
          <p:cNvPr id="8" name="Picture 3" descr="C:\Documents and Settings\Administrator\Desktop\image003.jpg"/>
          <p:cNvPicPr>
            <a:picLocks noChangeAspect="1" noChangeArrowheads="1"/>
          </p:cNvPicPr>
          <p:nvPr/>
        </p:nvPicPr>
        <p:blipFill>
          <a:blip r:embed="rId3" cstate="print"/>
          <a:srcRect/>
          <a:stretch>
            <a:fillRect/>
          </a:stretch>
        </p:blipFill>
        <p:spPr bwMode="auto">
          <a:xfrm>
            <a:off x="3000364" y="214290"/>
            <a:ext cx="5580112" cy="14127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Формально-логическая и нечеткая модель знаний.</a:t>
            </a:r>
            <a:endParaRPr lang="ru-RU" dirty="0"/>
          </a:p>
        </p:txBody>
      </p:sp>
      <p:pic>
        <p:nvPicPr>
          <p:cNvPr id="4" name="Picture 2" descr="F:\2.jpg"/>
          <p:cNvPicPr>
            <a:picLocks noGrp="1" noChangeAspect="1" noChangeArrowheads="1"/>
          </p:cNvPicPr>
          <p:nvPr>
            <p:ph idx="1"/>
          </p:nvPr>
        </p:nvPicPr>
        <p:blipFill>
          <a:blip r:embed="rId2" cstate="print"/>
          <a:srcRect/>
          <a:stretch>
            <a:fillRect/>
          </a:stretch>
        </p:blipFill>
        <p:spPr bwMode="auto">
          <a:xfrm>
            <a:off x="2667000" y="1881981"/>
            <a:ext cx="3810000" cy="3962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ru-RU" sz="2300" dirty="0" smtClean="0">
                <a:latin typeface="Times New Roman" pitchFamily="18" charset="0"/>
                <a:cs typeface="Times New Roman" pitchFamily="18" charset="0"/>
              </a:rPr>
              <a:t>В работе [Nordhausen и Langley, 1990] отмечено, что формирование категорий - основа единой теории научных исследований. Обозначая классы и группы множества, а также категориальные знания лингвистической переменной через числа, мы можем представить эти знания с их свойствами. </a:t>
            </a:r>
          </a:p>
          <a:p>
            <a:r>
              <a:rPr lang="ru-RU" sz="2300" dirty="0" smtClean="0">
                <a:latin typeface="Times New Roman" pitchFamily="18" charset="0"/>
                <a:cs typeface="Times New Roman" pitchFamily="18" charset="0"/>
              </a:rPr>
              <a:t>Так предложение «День был солнечным» можно обозначить на координатной плоскости как  точки :  хо,1, уо,1,у0,2,у0,3     х о,5, уо,1,у0,2,у0,4  хо,2 уо1, у0,2,у0,3. </a:t>
            </a:r>
          </a:p>
          <a:p>
            <a:r>
              <a:rPr lang="ru-RU" sz="2300" dirty="0" smtClean="0">
                <a:latin typeface="Times New Roman" pitchFamily="18" charset="0"/>
                <a:cs typeface="Times New Roman" pitchFamily="18" charset="0"/>
              </a:rPr>
              <a:t>На аналагии этих символов можно конструировать множество предложений на основе имеющихся знаний. Это свойство может являться одним из обоснований машинного обучения без учителя так как оно было выведено из примера естественного языка.  </a:t>
            </a:r>
          </a:p>
          <a:p>
            <a:endParaRPr lang="ru-RU" dirty="0"/>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132856"/>
            <a:ext cx="8229600" cy="3312368"/>
          </a:xfrm>
        </p:spPr>
        <p:txBody>
          <a:bodyPr>
            <a:noAutofit/>
          </a:bodyPr>
          <a:lstStyle/>
          <a:p>
            <a:pPr algn="just">
              <a:buNone/>
            </a:pPr>
            <a:r>
              <a:rPr lang="az-Latn-AZ"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Каждый класс знаний или же элемент множества</a:t>
            </a:r>
            <a:r>
              <a:rPr lang="az-Latn-AZ"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является в то же время  кластером  структур знаний. Они имеют свои правила и закономерности. . Структуры знаний кластеров могут логически объединяться, разъединяться, ассоцироваться, анулироваться по логическим установкам правил лингвистической переменной. То есть в данном случае как правила лингвистической переменной, так же и правила элементов множества все время находятся в мобильном движении, объединясь  по заданной установке вокруг логической структуры знаний или же элемента множества   превращаются в наноструктур знаний.</a:t>
            </a:r>
            <a:r>
              <a:rPr lang="ru-RU" sz="2000" i="1"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p:txBody>
      </p:sp>
      <p:pic>
        <p:nvPicPr>
          <p:cNvPr id="4" name="Picture 2" descr="C:\Documents and Settings\Administrator\Desktop\aict2011-logo-EN-N.jpg"/>
          <p:cNvPicPr>
            <a:picLocks noChangeAspect="1" noChangeArrowheads="1"/>
          </p:cNvPicPr>
          <p:nvPr/>
        </p:nvPicPr>
        <p:blipFill>
          <a:blip r:embed="rId2" cstate="print"/>
          <a:srcRect/>
          <a:stretch>
            <a:fillRect/>
          </a:stretch>
        </p:blipFill>
        <p:spPr bwMode="auto">
          <a:xfrm>
            <a:off x="0" y="0"/>
            <a:ext cx="1905000" cy="923925"/>
          </a:xfrm>
          <a:prstGeom prst="rect">
            <a:avLst/>
          </a:prstGeom>
          <a:noFill/>
        </p:spPr>
      </p:pic>
      <p:pic>
        <p:nvPicPr>
          <p:cNvPr id="5" name="Picture 3" descr="C:\Documents and Settings\Administrator\Desktop\image003.jpg"/>
          <p:cNvPicPr>
            <a:picLocks noChangeAspect="1" noChangeArrowheads="1"/>
          </p:cNvPicPr>
          <p:nvPr/>
        </p:nvPicPr>
        <p:blipFill>
          <a:blip r:embed="rId3" cstate="print"/>
          <a:srcRect/>
          <a:stretch>
            <a:fillRect/>
          </a:stretch>
        </p:blipFill>
        <p:spPr bwMode="auto">
          <a:xfrm>
            <a:off x="3563888" y="1"/>
            <a:ext cx="5580112" cy="1412776"/>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872</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AICT 5rd IEEE International Conference Azerbaijan, Baku, 12-14 October 2011          Logical Integrity, Fuzzy Logic and Knowledge Modeling for Machine Education Логика целостности, нечеткая логика и моделирование  знаний для машинного обучения  </vt:lpstr>
      <vt:lpstr>Slide 2</vt:lpstr>
      <vt:lpstr>Slide 3</vt:lpstr>
      <vt:lpstr>Slide 4</vt:lpstr>
      <vt:lpstr>Slide 5</vt:lpstr>
      <vt:lpstr>Slide 6</vt:lpstr>
      <vt:lpstr>Формально-логическая и нечеткая модель знаний.</vt:lpstr>
      <vt:lpstr>Slide 8</vt:lpstr>
      <vt:lpstr>Slide 9</vt:lpstr>
      <vt:lpstr>Slide 10</vt:lpstr>
      <vt:lpstr>Slide 11</vt:lpstr>
    </vt:vector>
  </TitlesOfParts>
  <Company>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AICT 4rd IEEE International Conference </dc:title>
  <dc:creator>User</dc:creator>
  <cp:lastModifiedBy>User</cp:lastModifiedBy>
  <cp:revision>21</cp:revision>
  <dcterms:created xsi:type="dcterms:W3CDTF">2011-10-11T18:50:42Z</dcterms:created>
  <dcterms:modified xsi:type="dcterms:W3CDTF">2011-10-13T04:01:41Z</dcterms:modified>
</cp:coreProperties>
</file>