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2"/>
  </p:sldMasterIdLst>
  <p:notesMasterIdLst>
    <p:notesMasterId r:id="rId24"/>
  </p:notesMasterIdLst>
  <p:sldIdLst>
    <p:sldId id="281" r:id="rId3"/>
    <p:sldId id="257" r:id="rId4"/>
    <p:sldId id="282" r:id="rId5"/>
    <p:sldId id="283" r:id="rId6"/>
    <p:sldId id="284" r:id="rId7"/>
    <p:sldId id="285" r:id="rId8"/>
    <p:sldId id="286" r:id="rId9"/>
    <p:sldId id="258" r:id="rId10"/>
    <p:sldId id="272" r:id="rId11"/>
    <p:sldId id="271" r:id="rId12"/>
    <p:sldId id="273" r:id="rId13"/>
    <p:sldId id="274" r:id="rId14"/>
    <p:sldId id="275" r:id="rId15"/>
    <p:sldId id="259" r:id="rId16"/>
    <p:sldId id="268" r:id="rId17"/>
    <p:sldId id="269" r:id="rId18"/>
    <p:sldId id="270" r:id="rId19"/>
    <p:sldId id="261" r:id="rId20"/>
    <p:sldId id="263" r:id="rId21"/>
    <p:sldId id="279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0" autoAdjust="0"/>
    <p:restoredTop sz="94562" autoAdjust="0"/>
  </p:normalViewPr>
  <p:slideViewPr>
    <p:cSldViewPr>
      <p:cViewPr varScale="1">
        <p:scale>
          <a:sx n="71" d="100"/>
          <a:sy n="71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z-Latn-AZ" dirty="0" smtClean="0"/>
              <a:t>Fatma xanım Bunyatova</a:t>
            </a:r>
          </a:p>
          <a:p>
            <a:r>
              <a:rPr lang="az-Latn-AZ" dirty="0" smtClean="0"/>
              <a:t>«İdrak məktəbi»nin direktoru  idrakmektebi</a:t>
            </a:r>
            <a:r>
              <a:rPr lang="en-US" dirty="0" smtClean="0"/>
              <a:t>@</a:t>
            </a:r>
            <a:r>
              <a:rPr lang="az-Latn-AZ" dirty="0" smtClean="0"/>
              <a:t>rambler.ru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8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z-Latn-AZ" noProof="0" dirty="0" smtClean="0"/>
              <a:t>Təlimin zamanı Siz bu strukturlara bilikləri</a:t>
            </a:r>
            <a:r>
              <a:rPr lang="az-Latn-AZ" baseline="0" noProof="0" dirty="0" smtClean="0"/>
              <a:t> yerləşdirməyə öyrənəcəksiniz, hansı bacarıqları , hansı strukturlarda inkişaf etdirməyi öyrənəcəksiniz.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7D2-F905-46E3-BDD3-0258335A3216}" type="datetime1">
              <a:rPr lang="en-US" smtClean="0"/>
              <a:pPr/>
              <a:t>10/31/2012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68A0-62B0-4129-95C4-7270BF844D61}" type="datetime1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10/31/2012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rak-m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Az</a:t>
            </a:r>
            <a:r>
              <a:rPr lang="az-Latn-AZ" dirty="0"/>
              <a:t>ə</a:t>
            </a:r>
            <a:r>
              <a:rPr lang="en-US" dirty="0" err="1"/>
              <a:t>rbaycan</a:t>
            </a:r>
            <a:r>
              <a:rPr lang="en-US" dirty="0"/>
              <a:t>-</a:t>
            </a:r>
            <a:r>
              <a:rPr lang="az-Latn-AZ" dirty="0"/>
              <a:t> Türkiyə Yeni Ortaq Egitim Sistemi  </a:t>
            </a:r>
            <a:r>
              <a:rPr lang="az-Latn-AZ" dirty="0" smtClean="0"/>
              <a:t>-  </a:t>
            </a:r>
            <a:r>
              <a:rPr lang="az-Latn-AZ" dirty="0"/>
              <a:t>YOES Layihəsi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z-Latn-AZ" sz="3600" dirty="0" smtClean="0"/>
              <a:t>İnnovativ Müəllimlər Proqramı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7951" y="5636365"/>
            <a:ext cx="64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000" dirty="0">
                <a:solidFill>
                  <a:srgbClr val="FF0000"/>
                </a:solidFill>
              </a:rPr>
              <a:t>Fatma xanım Bunyatova</a:t>
            </a:r>
          </a:p>
          <a:p>
            <a:r>
              <a:rPr lang="az-Latn-AZ" dirty="0">
                <a:solidFill>
                  <a:srgbClr val="FF0000"/>
                </a:solidFill>
              </a:rPr>
              <a:t>«İdrak məktəbi»nin direktoru  idrakmektebi</a:t>
            </a:r>
            <a:r>
              <a:rPr lang="en-US" dirty="0">
                <a:solidFill>
                  <a:srgbClr val="FF0000"/>
                </a:solidFill>
              </a:rPr>
              <a:t>@</a:t>
            </a:r>
            <a:r>
              <a:rPr lang="az-Latn-AZ" dirty="0">
                <a:solidFill>
                  <a:srgbClr val="FF0000"/>
                </a:solidFill>
              </a:rPr>
              <a:t>rambler.ru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71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/>
              <a:t>Proyekt təlimi </a:t>
            </a:r>
            <a:br>
              <a:rPr lang="az-Latn-AZ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2413338"/>
            <a:ext cx="533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z-Latn-A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təlim h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ər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 şagird ücün mənalı fəaliyyətdir, o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öyrədiləndir,</a:t>
            </a:r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həmdə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araşdırmaçı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 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təcrübəçidir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Şagirdlər  əsasən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sinifdən kənar bir fəaliyyətdə olurlar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 fənnlər üzrə Proqram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bölümünün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proyektləşdiriməsi yollarını öyrənəcəksiniz.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55282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/>
              <a:t>Fəal təlim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agird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 təlim fəaliyyəti ilə proqram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cərcivəsində 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bilikləri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mənimsəyir; 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onu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əks etdirir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yenidən tətbiq 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edir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 yadda saxlayır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uyğunluğu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tapır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kicik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böyük qruplarda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işləyir və.s.</a:t>
            </a:r>
            <a:endParaRPr lang="az-Latn-A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76800" y="5410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7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/>
              <a:t>Interaktiv təlim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7025" y="2895600"/>
            <a:ext cx="4800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Interaktiv təlim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prosesində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şagird və müəllimin qarşılıqlı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təlim 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əlaqələri yaradılır; 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komandada işlərin düzgün bölünməsi aparılır;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məsuliyyət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hissi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yaradlıır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agirdlər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akademik və sosial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biliklərə yiyələnir və.s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təlim öyrədən və öyrənmə təlimidir.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05400" y="574531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6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/>
              <a:t>Konstruktiv </a:t>
            </a:r>
            <a:r>
              <a:rPr lang="az-Latn-AZ" b="1" dirty="0" smtClean="0"/>
              <a:t>təlim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Konstruktiv </a:t>
            </a: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təlimdə 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şagird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yaradıçı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fəaliyyəti ilə:                              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-proqram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çərçivəsindən kənara çıxır; 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-yeni perspektivlər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görür; 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-öz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biliklərindən çıxış edərək 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yeni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yaradır;</a:t>
            </a: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-interaktiv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fəaliyyətdə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olaraq, bilikləri ilə paylaşaraq onları yeni quruluşda qurur.və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təlim öyrənməyi öyrədən bir təlim kimi, əsrin ən qabaqcıl təlimi kimi sayılır.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2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/>
              <a:t>Problemli dərsin struktur quruluşu</a:t>
            </a:r>
            <a:endParaRPr lang="ru-RU" noProof="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1.Biliklərin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problemli təqdimatı. </a:t>
            </a: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2.Dərsin ayrı-ayrı mərhələlərində şagirdləri axtarışa cəlb etmək.</a:t>
            </a: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Təlimin araşdırma üsüllarından istifadə.</a:t>
            </a: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4.Şagirdlərin fəaliyyət strukturları.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Problemli dərsin qurulub aparılma yolları:</a:t>
            </a:r>
          </a:p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         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noProof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325495" y="2679700"/>
            <a:ext cx="2461759" cy="3446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Proyekt </a:t>
            </a:r>
            <a:r>
              <a:rPr lang="az-Latn-AZ" dirty="0"/>
              <a:t>t</a:t>
            </a:r>
            <a:r>
              <a:rPr lang="az-Latn-AZ" dirty="0" smtClean="0"/>
              <a:t>əlim</a:t>
            </a:r>
            <a:r>
              <a:rPr lang="az-Latn-AZ" dirty="0" smtClean="0"/>
              <a:t>in</a:t>
            </a:r>
            <a:r>
              <a:rPr lang="en-US" dirty="0" smtClean="0"/>
              <a:t> </a:t>
            </a:r>
            <a:r>
              <a:rPr lang="az-Latn-AZ" dirty="0" smtClean="0"/>
              <a:t>quruluşu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0948" y="2286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Proyekt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təlimdən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istifadə ücün əsas tələblər: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mənalı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axtarış problemin olması(inteqrativ biliklərlə həll olunan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məsələlər;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-hər mərhələnin nəticəsini göstərməklə proyektin məzmun hissəsinin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strukturlaşdırılması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m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ruz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llin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istiqamətlənmiş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hərəkətlər, onların həllinə yönəlmiş işlər və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Qiymətləndirilməsi;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5410200"/>
            <a:ext cx="571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</a:t>
            </a:r>
            <a:endParaRPr lang="az-Latn-A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34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</a:t>
            </a:r>
            <a:r>
              <a:rPr lang="az-Latn-AZ" sz="2400" dirty="0"/>
              <a:t>ənn proqramlarının  biliklərinin proyektəlşdiriməsi.</a:t>
            </a:r>
            <a:br>
              <a:rPr lang="az-Latn-AZ" sz="2400" dirty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1981200"/>
            <a:ext cx="6553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 bu addımları öyrənəndən sonra proyekt təliminin texnologiyasına yiyələnəcəksiniz.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Addımlar:</a:t>
            </a:r>
            <a:endParaRPr lang="az-Latn-A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-Proyektin məzmun hissəsinin strukturlaşdırılması: nəyi bilir? və nəyi öyrənəcək?;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-Proyektin probleminin qoyulması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şagirdlərin ön biliklərinin diaqnostikası: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-nəyi bilir? nəyi bilmir?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-Dərslərdə şagirdlərin təlim fəaliyyətləri: 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-hər strukturun öyrənilməsində 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aralıq diaqnostikası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-yekun diaqnostika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Proyektlərin təqdimatı və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qiymətləndirmə</a:t>
            </a:r>
          </a:p>
          <a:p>
            <a:pPr algn="r"/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az-Latn-A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</a:t>
            </a:r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xanım Bunyatova</a:t>
            </a:r>
          </a:p>
          <a:p>
            <a:pPr algn="r"/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«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İdrak məktəbi»nin direktoru  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r"/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00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/>
              <a:t> </a:t>
            </a:r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az-Latn-AZ" b="1" dirty="0" smtClean="0"/>
              <a:t>İnteraktiv </a:t>
            </a:r>
            <a:r>
              <a:rPr lang="az-Latn-AZ" b="1" dirty="0" smtClean="0"/>
              <a:t>-</a:t>
            </a:r>
            <a:r>
              <a:rPr lang="en-US" b="1" dirty="0" err="1" smtClean="0"/>
              <a:t>Kooperativ</a:t>
            </a:r>
            <a:r>
              <a:rPr lang="en-US" b="1" dirty="0" smtClean="0"/>
              <a:t> </a:t>
            </a:r>
            <a:r>
              <a:rPr lang="en-US" b="1" dirty="0" err="1"/>
              <a:t>təlimin</a:t>
            </a:r>
            <a:r>
              <a:rPr lang="en-US" b="1" dirty="0"/>
              <a:t> 6 </a:t>
            </a:r>
            <a:r>
              <a:rPr lang="en-US" b="1" dirty="0" err="1"/>
              <a:t>açarı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6764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 </a:t>
            </a:r>
            <a:r>
              <a:rPr lang="az-Latn-AZ" b="1" dirty="0" smtClean="0">
                <a:solidFill>
                  <a:srgbClr val="FF0000"/>
                </a:solidFill>
              </a:rPr>
              <a:t>K</a:t>
            </a:r>
            <a:r>
              <a:rPr lang="en-US" b="1" dirty="0" err="1" smtClean="0">
                <a:solidFill>
                  <a:srgbClr val="FF0000"/>
                </a:solidFill>
              </a:rPr>
              <a:t>omandalar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İstək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İdarəetmə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Sosial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vərdişlər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Prinsiplər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Strukturlar</a:t>
            </a:r>
            <a:endParaRPr lang="az-Latn-AZ" b="1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az-Latn-AZ" dirty="0" smtClean="0"/>
              <a:t> </a:t>
            </a:r>
            <a:r>
              <a:rPr lang="az-Latn-AZ" sz="2400" b="1" dirty="0">
                <a:solidFill>
                  <a:srgbClr val="FF0000"/>
                </a:solidFill>
              </a:rPr>
              <a:t>Bu acarları </a:t>
            </a:r>
            <a:r>
              <a:rPr lang="az-Latn-AZ" sz="2400" b="1" dirty="0" smtClean="0">
                <a:solidFill>
                  <a:srgbClr val="FF0000"/>
                </a:solidFill>
              </a:rPr>
              <a:t>əyrənib </a:t>
            </a:r>
            <a:r>
              <a:rPr lang="az-Latn-AZ" sz="2400" b="1" dirty="0">
                <a:solidFill>
                  <a:srgbClr val="FF0000"/>
                </a:solidFill>
              </a:rPr>
              <a:t>biləndən sonra  Siz </a:t>
            </a:r>
            <a:r>
              <a:rPr lang="az-Latn-AZ" sz="2400" b="1" dirty="0" smtClean="0">
                <a:solidFill>
                  <a:srgbClr val="FF0000"/>
                </a:solidFill>
              </a:rPr>
              <a:t>interaktiv dərslərininzi </a:t>
            </a:r>
            <a:r>
              <a:rPr lang="az-Latn-AZ" sz="2400" b="1" dirty="0">
                <a:solidFill>
                  <a:srgbClr val="FF0000"/>
                </a:solidFill>
              </a:rPr>
              <a:t>nizamlı qura biləcəksiniz</a:t>
            </a:r>
            <a:r>
              <a:rPr lang="az-Latn-AZ" b="1" dirty="0">
                <a:solidFill>
                  <a:srgbClr val="FF0000"/>
                </a:solidFill>
              </a:rPr>
              <a:t>.</a:t>
            </a:r>
          </a:p>
          <a:p>
            <a:endParaRPr lang="ru-RU" dirty="0" smtClean="0"/>
          </a:p>
          <a:p>
            <a:endParaRPr lang="az-Latn-AZ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10200" y="572366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80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77333" y="1600200"/>
            <a:ext cx="7484533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 fəaliyyəti strukturları: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-çütlükdə iş; 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-komandada iş birliyi: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-dəyirmi masa;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-breyn rinq;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-rollar üzrə oyun;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-telefon;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-qarşıliqlı izahetmə;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-təlimatçı;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-komandadan komandaya kecid;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-komanda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</a:t>
            </a:r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ının yaradılması;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-nömrələnmiş başlar;</a:t>
            </a: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-biliklərin yoxlanılması;</a:t>
            </a:r>
            <a:r>
              <a:rPr lang="az-Latn-AZ" sz="1800" dirty="0"/>
              <a:t> </a:t>
            </a:r>
            <a:endParaRPr lang="az-Latn-AZ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 </a:t>
            </a:r>
            <a:r>
              <a:rPr lang="az-Latn-A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zamanı Siz bu strukturlara bilikləri yerləşdirməyə öyrənəcəksiniz, hansı bacarıqları , hansı strukturlarda inkişaf etdirməyi öyrənəcəksiniz.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Şagirdlərin </a:t>
            </a:r>
            <a:r>
              <a:rPr lang="az-Latn-AZ" dirty="0"/>
              <a:t>interaktiv (kooperativ) </a:t>
            </a:r>
            <a:r>
              <a:rPr lang="az-Latn-AZ" dirty="0" smtClean="0"/>
              <a:t>təlimdə fəaliyyətləri</a:t>
            </a:r>
            <a:r>
              <a:rPr lang="az-Latn-AZ" dirty="0"/>
              <a:t>.</a:t>
            </a:r>
            <a:br>
              <a:rPr lang="az-Latn-AZ" dirty="0"/>
            </a:br>
            <a:endParaRPr lang="ru-RU" noProof="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4953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62000" y="2067080"/>
            <a:ext cx="7442200" cy="3450696"/>
          </a:xfrm>
        </p:spPr>
        <p:txBody>
          <a:bodyPr>
            <a:normAutofit/>
          </a:bodyPr>
          <a:lstStyle/>
          <a:p>
            <a:r>
              <a:rPr lang="az-Latn-AZ" sz="2800" dirty="0" smtClean="0">
                <a:solidFill>
                  <a:srgbClr val="FF0000"/>
                </a:solidFill>
              </a:rPr>
              <a:t>-Problemli </a:t>
            </a:r>
            <a:r>
              <a:rPr lang="az-Latn-AZ" sz="2800" dirty="0" smtClean="0">
                <a:solidFill>
                  <a:srgbClr val="FF0000"/>
                </a:solidFill>
              </a:rPr>
              <a:t>təlim və  proyekt təlimində şagirdlərin interaktiv fəaliyyətləri dərsin məqsədinə uyğun </a:t>
            </a:r>
            <a:r>
              <a:rPr lang="az-Latn-AZ" sz="2800" dirty="0" smtClean="0">
                <a:solidFill>
                  <a:srgbClr val="FF0000"/>
                </a:solidFill>
              </a:rPr>
              <a:t>qurulu</a:t>
            </a:r>
            <a:r>
              <a:rPr lang="az-Latn-AZ" sz="2800" dirty="0" smtClean="0">
                <a:solidFill>
                  <a:srgbClr val="FF0000"/>
                </a:solidFill>
              </a:rPr>
              <a:t>r</a:t>
            </a:r>
            <a:endParaRPr lang="az-Latn-AZ" sz="2800" dirty="0" smtClean="0">
              <a:solidFill>
                <a:srgbClr val="FF0000"/>
              </a:solidFill>
            </a:endParaRPr>
          </a:p>
          <a:p>
            <a:r>
              <a:rPr lang="az-Latn-AZ" sz="2800" dirty="0" smtClean="0">
                <a:solidFill>
                  <a:srgbClr val="FF0000"/>
                </a:solidFill>
              </a:rPr>
              <a:t> Bu zaman  dərs problemli və proyekt təlimindən cox   interaktiv  təlimin qaydaları ilə kecirilir.</a:t>
            </a:r>
          </a:p>
          <a:p>
            <a:endParaRPr lang="az-Latn-AZ" sz="2800" dirty="0">
              <a:solidFill>
                <a:srgbClr val="FF0000"/>
              </a:solidFill>
            </a:endParaRPr>
          </a:p>
          <a:p>
            <a:endParaRPr lang="ru-RU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dirty="0">
                <a:solidFill>
                  <a:schemeClr val="bg1"/>
                </a:solidFill>
              </a:rPr>
              <a:t>P</a:t>
            </a:r>
            <a:r>
              <a:rPr lang="az-Latn-AZ" sz="3600" dirty="0" smtClean="0">
                <a:solidFill>
                  <a:schemeClr val="bg1"/>
                </a:solidFill>
              </a:rPr>
              <a:t>roblemli </a:t>
            </a:r>
            <a:r>
              <a:rPr lang="az-Latn-AZ" sz="3600" dirty="0" smtClean="0">
                <a:solidFill>
                  <a:schemeClr val="bg1"/>
                </a:solidFill>
              </a:rPr>
              <a:t>təlim </a:t>
            </a:r>
            <a:r>
              <a:rPr lang="az-Latn-AZ" sz="3600" dirty="0">
                <a:solidFill>
                  <a:schemeClr val="bg1"/>
                </a:solidFill>
              </a:rPr>
              <a:t>və  proyekt təlimində şagirdlərin interaktiv </a:t>
            </a:r>
            <a:r>
              <a:rPr lang="az-Latn-AZ" sz="3600" dirty="0" smtClean="0">
                <a:solidFill>
                  <a:schemeClr val="bg1"/>
                </a:solidFill>
              </a:rPr>
              <a:t>fəaliyyətləri</a:t>
            </a:r>
            <a:r>
              <a:rPr lang="az-Latn-AZ" sz="3600" dirty="0">
                <a:solidFill>
                  <a:schemeClr val="bg1"/>
                </a:solidFill>
              </a:rPr>
              <a:t/>
            </a:r>
            <a:br>
              <a:rPr lang="az-Latn-AZ" sz="3600" dirty="0">
                <a:solidFill>
                  <a:schemeClr val="bg1"/>
                </a:solidFill>
              </a:rPr>
            </a:br>
            <a:endParaRPr lang="ru-RU" sz="3600" noProof="0" dirty="0">
              <a:ln/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8600" y="5486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023360"/>
          </a:xfrm>
        </p:spPr>
        <p:txBody>
          <a:bodyPr>
            <a:normAutofit fontScale="92500" lnSpcReduction="20000"/>
          </a:bodyPr>
          <a:lstStyle/>
          <a:p>
            <a:r>
              <a:rPr lang="az-Latn-AZ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az-Latn-AZ" sz="3600" dirty="0" smtClean="0">
                <a:solidFill>
                  <a:srgbClr val="FF0000"/>
                </a:solidFill>
              </a:rPr>
              <a:t> Pedaqoji texnologiyalar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treninqi</a:t>
            </a:r>
            <a:r>
              <a:rPr lang="az-Latn-AZ" sz="3600" dirty="0" smtClean="0">
                <a:solidFill>
                  <a:srgbClr val="FF0000"/>
                </a:solidFill>
              </a:rPr>
              <a:t>   1-ci mərhələ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z-Latn-AZ" dirty="0" smtClean="0">
                <a:solidFill>
                  <a:srgbClr val="FF0000"/>
                </a:solidFill>
              </a:rPr>
              <a:t>  Öyrənmənin öyrətmə yolları </a:t>
            </a:r>
          </a:p>
          <a:p>
            <a:r>
              <a:rPr lang="az-Latn-AZ" dirty="0" smtClean="0">
                <a:solidFill>
                  <a:srgbClr val="FF0000"/>
                </a:solidFill>
              </a:rPr>
              <a:t>Bu treninq Azərbaycan-Türkiyə Yeni Ortaq Egitim Sistemi – YOES layihəsinin </a:t>
            </a:r>
            <a:r>
              <a:rPr lang="az-Latn-AZ" dirty="0" smtClean="0">
                <a:solidFill>
                  <a:srgbClr val="FF0000"/>
                </a:solidFill>
              </a:rPr>
              <a:t>İnnovativ </a:t>
            </a:r>
            <a:r>
              <a:rPr lang="az-Latn-AZ" dirty="0" smtClean="0">
                <a:solidFill>
                  <a:srgbClr val="FF0000"/>
                </a:solidFill>
              </a:rPr>
              <a:t>müəllimlər  Proqramı </a:t>
            </a:r>
            <a:r>
              <a:rPr lang="az-Latn-AZ" dirty="0" smtClean="0">
                <a:solidFill>
                  <a:srgbClr val="FF0000"/>
                </a:solidFill>
              </a:rPr>
              <a:t>ç</a:t>
            </a:r>
            <a:r>
              <a:rPr lang="az-Latn-AZ" dirty="0" smtClean="0">
                <a:solidFill>
                  <a:srgbClr val="FF0000"/>
                </a:solidFill>
              </a:rPr>
              <a:t>ərcçvəsində keçirilir</a:t>
            </a:r>
            <a:r>
              <a:rPr lang="az-Latn-AZ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az-Latn-AZ" dirty="0" smtClean="0">
                <a:solidFill>
                  <a:srgbClr val="FF0000"/>
                </a:solidFill>
              </a:rPr>
              <a:t>Bu treninqin məqsədi </a:t>
            </a:r>
            <a:r>
              <a:rPr lang="az-Latn-AZ" dirty="0" smtClean="0">
                <a:solidFill>
                  <a:srgbClr val="FF0000"/>
                </a:solidFill>
              </a:rPr>
              <a:t>Siz</a:t>
            </a:r>
            <a:r>
              <a:rPr lang="az-Latn-AZ" dirty="0" smtClean="0">
                <a:solidFill>
                  <a:srgbClr val="FF0000"/>
                </a:solidFill>
              </a:rPr>
              <a:t>ə </a:t>
            </a:r>
            <a:r>
              <a:rPr lang="az-Latn-AZ" dirty="0" smtClean="0">
                <a:solidFill>
                  <a:srgbClr val="FF0000"/>
                </a:solidFill>
              </a:rPr>
              <a:t>yeni </a:t>
            </a:r>
            <a:r>
              <a:rPr lang="az-Latn-AZ" dirty="0" smtClean="0">
                <a:solidFill>
                  <a:srgbClr val="FF0000"/>
                </a:solidFill>
              </a:rPr>
              <a:t>innovativ texnologiyaları öyrətmək  və   dərs prosesində onlardan istifadə etmək </a:t>
            </a:r>
            <a:r>
              <a:rPr lang="az-Latn-AZ" dirty="0" smtClean="0">
                <a:solidFill>
                  <a:srgbClr val="FF0000"/>
                </a:solidFill>
              </a:rPr>
              <a:t>bacarıqlarına </a:t>
            </a:r>
            <a:r>
              <a:rPr lang="az-Latn-AZ" dirty="0">
                <a:solidFill>
                  <a:srgbClr val="FF0000"/>
                </a:solidFill>
              </a:rPr>
              <a:t>yiyələndirməkdir. </a:t>
            </a:r>
            <a:endParaRPr lang="az-Latn-A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z-Latn-AZ" dirty="0">
                <a:solidFill>
                  <a:srgbClr val="FF0000"/>
                </a:solidFill>
              </a:rPr>
              <a:t> </a:t>
            </a:r>
            <a:r>
              <a:rPr lang="az-Latn-AZ" dirty="0" smtClean="0">
                <a:solidFill>
                  <a:srgbClr val="FF0000"/>
                </a:solidFill>
              </a:rPr>
              <a:t> </a:t>
            </a:r>
            <a:r>
              <a:rPr lang="az-Latn-AZ" dirty="0">
                <a:solidFill>
                  <a:srgbClr val="FF0000"/>
                </a:solidFill>
              </a:rPr>
              <a:t>İnnovativ </a:t>
            </a:r>
            <a:r>
              <a:rPr lang="az-Latn-AZ" dirty="0" smtClean="0">
                <a:solidFill>
                  <a:srgbClr val="FF0000"/>
                </a:solidFill>
              </a:rPr>
              <a:t>bacarıqlarına </a:t>
            </a:r>
            <a:r>
              <a:rPr lang="az-Latn-AZ" dirty="0">
                <a:solidFill>
                  <a:srgbClr val="FF0000"/>
                </a:solidFill>
              </a:rPr>
              <a:t>yiyələnən müəllim innovativ təfəkkürünü quraraq təhsilimizdə innovativ </a:t>
            </a:r>
            <a:r>
              <a:rPr lang="az-Latn-AZ" dirty="0" smtClean="0">
                <a:solidFill>
                  <a:srgbClr val="FF0000"/>
                </a:solidFill>
              </a:rPr>
              <a:t>mədəniyyəti inkişaf </a:t>
            </a:r>
            <a:r>
              <a:rPr lang="az-Latn-AZ" dirty="0">
                <a:solidFill>
                  <a:srgbClr val="FF0000"/>
                </a:solidFill>
              </a:rPr>
              <a:t>etdirmiş olur</a:t>
            </a:r>
            <a:r>
              <a:rPr lang="az-Latn-AZ" dirty="0" smtClean="0">
                <a:solidFill>
                  <a:srgbClr val="FF0000"/>
                </a:solidFill>
              </a:rPr>
              <a:t>. </a:t>
            </a:r>
            <a:endParaRPr lang="az-Latn-AZ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3200" kern="1200" noProof="0" dirty="0" smtClean="0">
                <a:solidFill>
                  <a:schemeClr val="bg1"/>
                </a:solidFill>
              </a:rPr>
              <a:t> Giriş</a:t>
            </a:r>
            <a:endParaRPr lang="ru-RU" noProof="0" dirty="0">
              <a:ln/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>
                <a:solidFill>
                  <a:schemeClr val="bg1"/>
                </a:solidFill>
              </a:rPr>
              <a:t>İnteraktiv dərslərin quruluşu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990601" y="2133600"/>
            <a:ext cx="7442200" cy="4144963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z-Latn-AZ" sz="2000" dirty="0" smtClean="0">
              <a:solidFill>
                <a:srgbClr val="FF0000"/>
              </a:solidFill>
            </a:endParaRPr>
          </a:p>
          <a:p>
            <a:endParaRPr lang="az-Latn-AZ" sz="2000" dirty="0" smtClean="0">
              <a:solidFill>
                <a:srgbClr val="FF0000"/>
              </a:solidFill>
            </a:endParaRPr>
          </a:p>
          <a:p>
            <a:r>
              <a:rPr lang="az-Latn-AZ" sz="5800" dirty="0" smtClean="0">
                <a:solidFill>
                  <a:srgbClr val="FF0000"/>
                </a:solidFill>
              </a:rPr>
              <a:t>İnteraktiv dərs  </a:t>
            </a:r>
            <a:r>
              <a:rPr lang="az-Latn-AZ" sz="5800" dirty="0" smtClean="0">
                <a:solidFill>
                  <a:srgbClr val="FF0000"/>
                </a:solidFill>
              </a:rPr>
              <a:t>iki  </a:t>
            </a:r>
            <a:r>
              <a:rPr lang="az-Latn-AZ" sz="5800" dirty="0" smtClean="0">
                <a:solidFill>
                  <a:srgbClr val="FF0000"/>
                </a:solidFill>
              </a:rPr>
              <a:t>hissədən ibarətdir</a:t>
            </a:r>
          </a:p>
          <a:p>
            <a:pPr marL="0" indent="0">
              <a:buFont typeface="Symbol" pitchFamily="18" charset="2"/>
              <a:buNone/>
            </a:pPr>
            <a:r>
              <a:rPr lang="az-Latn-AZ" sz="5800" dirty="0" smtClean="0">
                <a:solidFill>
                  <a:srgbClr val="FF0000"/>
                </a:solidFill>
              </a:rPr>
              <a:t>     Dərsin </a:t>
            </a:r>
            <a:r>
              <a:rPr lang="az-Latn-AZ" sz="5800" dirty="0" smtClean="0">
                <a:solidFill>
                  <a:srgbClr val="FF0000"/>
                </a:solidFill>
              </a:rPr>
              <a:t>I-çi </a:t>
            </a:r>
            <a:r>
              <a:rPr lang="az-Latn-AZ" sz="5800" dirty="0" smtClean="0">
                <a:solidFill>
                  <a:srgbClr val="FF0000"/>
                </a:solidFill>
              </a:rPr>
              <a:t>hissəsi:</a:t>
            </a:r>
            <a:endParaRPr lang="az-Latn-AZ" sz="5800" dirty="0" smtClean="0">
              <a:solidFill>
                <a:srgbClr val="FF0000"/>
              </a:solidFill>
            </a:endParaRPr>
          </a:p>
          <a:p>
            <a:r>
              <a:rPr lang="az-Latn-AZ" sz="5800" dirty="0" smtClean="0">
                <a:solidFill>
                  <a:srgbClr val="FF0000"/>
                </a:solidFill>
              </a:rPr>
              <a:t> Promblemin qoyulması və onun interaktiv cözülməsi </a:t>
            </a:r>
          </a:p>
          <a:p>
            <a:r>
              <a:rPr lang="az-Latn-AZ" sz="5800" dirty="0" smtClean="0">
                <a:solidFill>
                  <a:srgbClr val="FF0000"/>
                </a:solidFill>
              </a:rPr>
              <a:t>Dərslik üzrə iş</a:t>
            </a:r>
          </a:p>
          <a:p>
            <a:endParaRPr lang="az-Latn-AZ" sz="5800" dirty="0" smtClean="0">
              <a:solidFill>
                <a:srgbClr val="FF0000"/>
              </a:solidFill>
            </a:endParaRPr>
          </a:p>
          <a:p>
            <a:r>
              <a:rPr lang="az-Latn-AZ" sz="5800" dirty="0" smtClean="0">
                <a:solidFill>
                  <a:srgbClr val="FF0000"/>
                </a:solidFill>
              </a:rPr>
              <a:t>Dərsin </a:t>
            </a:r>
            <a:r>
              <a:rPr lang="az-Latn-AZ" sz="5800" dirty="0" smtClean="0">
                <a:solidFill>
                  <a:srgbClr val="FF0000"/>
                </a:solidFill>
              </a:rPr>
              <a:t>II-çi</a:t>
            </a:r>
            <a:r>
              <a:rPr lang="az-Latn-AZ" sz="5800" dirty="0" smtClean="0">
                <a:solidFill>
                  <a:srgbClr val="FF0000"/>
                </a:solidFill>
              </a:rPr>
              <a:t> </a:t>
            </a:r>
            <a:r>
              <a:rPr lang="az-Latn-AZ" sz="5800" dirty="0" smtClean="0">
                <a:solidFill>
                  <a:srgbClr val="FF0000"/>
                </a:solidFill>
              </a:rPr>
              <a:t>hissəsi:</a:t>
            </a:r>
          </a:p>
          <a:p>
            <a:r>
              <a:rPr lang="az-Latn-AZ" sz="5800" dirty="0" smtClean="0">
                <a:solidFill>
                  <a:srgbClr val="FF0000"/>
                </a:solidFill>
              </a:rPr>
              <a:t>İşci vərəqləri üzərində iş</a:t>
            </a:r>
          </a:p>
          <a:p>
            <a:r>
              <a:rPr lang="az-Latn-AZ" sz="5800" dirty="0" smtClean="0">
                <a:solidFill>
                  <a:srgbClr val="FF0000"/>
                </a:solidFill>
              </a:rPr>
              <a:t>Təqdimat</a:t>
            </a:r>
          </a:p>
          <a:p>
            <a:r>
              <a:rPr lang="az-Latn-AZ" sz="5800" dirty="0" smtClean="0">
                <a:solidFill>
                  <a:srgbClr val="FF0000"/>
                </a:solidFill>
              </a:rPr>
              <a:t>Qiymətləndirilmə</a:t>
            </a:r>
            <a:endParaRPr lang="ru-RU" sz="5800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532445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83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Təqdimatlar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2240101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Treniq iştirakcıları secdikləri fənn üzrə 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proyekt,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problemli, interaktiv texologiya üzrə  dərs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qurub təqdimatını edəcəklər.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Təqdimatlar bu dərslərin qiymətləndirmə meyyarları ilə qiymətləndiriləcəkdir.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Təqdimatlar acıqlamalar ilə </a:t>
            </a:r>
          </a:p>
          <a:p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www.idrak-m.com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sayt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yerl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əş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diril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kdir</a:t>
            </a:r>
            <a:endParaRPr lang="az-Latn-A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1353" y="5410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4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dirty="0" smtClean="0"/>
              <a:t>Təlimdə  dəyişikliklərin yolu-Azərbaycan Təhsil standartı olan Kurikulumun inkişaf yoludur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286000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Təlimdə innovativ dəyişiklik 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üç istiqamətdə aparılmalidir:</a:t>
            </a:r>
          </a:p>
          <a:p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Təlimdə </a:t>
            </a: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İKT istifadə edilməsi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az-Latn-A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Biliklərin struktur quruluşunu dəyişdirilməsi.</a:t>
            </a:r>
          </a:p>
          <a:p>
            <a:pPr marL="457200" indent="-457200">
              <a:buAutoNum type="arabicPeriod"/>
            </a:pPr>
            <a:r>
              <a:rPr lang="az-Latn-A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Təlim yollarının çeşidli dəyişdirilməsi</a:t>
            </a:r>
          </a:p>
          <a:p>
            <a:pPr marL="457200" indent="-457200">
              <a:buAutoNum type="arabicPeriod"/>
            </a:pPr>
            <a:endParaRPr lang="az-Latn-A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az-Latn-A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3400" y="554843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3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Təlimdə İKT istifadə edilməsi.</a:t>
            </a:r>
            <a:br>
              <a:rPr lang="az-Latn-AZ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5845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02861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z-Latn-A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1.Bu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müəllim tərəfindən təqdim olunan dərs materiallarının vizual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görüntüsüdür və biliyin vizual ötürülməsidir.</a:t>
            </a:r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agirdlərin </a:t>
            </a: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vizual yaddaşının inkişafına xidmət edir.</a:t>
            </a:r>
          </a:p>
          <a:p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Şagirdlərin  informasiya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almaqlarında və paylaşmaqda    İKT-nin rolu böyükdür.</a:t>
            </a: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Lakin informasiya bolluğunun mənfi cəhəti də vardır. Bu bolluq içində bir informasiyanı dərindən yox  20-25% -ni qəbul etmək olur.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826" y="57065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Biliklərin struktur quruluşunu dəyişdirilməsi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81200" y="2057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Biliklərə bir didaktik vahid kim yox bir bilik strukturu kimi baxılmalıdır.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 məntiqi strukturlarda birləşib ayrılmalıdırlar.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 şagirdlərə tam şəkildə təgdim edilməlidir.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Hər bir keçirilən yeni bilik keçmiş biliklə və gələcək biliklə əlaqələndirilməlidir.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 bilik strukturunun o biri bilik strukturları ilə bağlantısı olmalıdır.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Bu bağlantılar tədricən biliklərin NET-ini yaradar 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məntiqi quruluşlu biliklərlə təmasda olan şagird məntiqi düşüncəsini qurur.</a:t>
            </a:r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7800" y="5903892"/>
            <a:ext cx="487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5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Təlim yollarını dəyişdirilməsi</a:t>
            </a:r>
            <a:br>
              <a:rPr lang="az-Latn-AZ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7400" y="1905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 ötürmək prosesindən düşünərək bilik qazanma təlim prosesinə keçilməsi..</a:t>
            </a:r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az-Latn-A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Bilikləri öyrənib yadda saxlamaq əvəzinə onların üzərində məntiqi əməllər apararaq onları keyfiyətcə yeni biliyə çevirərək öz bilik dünyasını qurucusu olmaq 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Sinif otağını öyrənərək yadda saxlayıb özünü testlə yoxlamaq bir məkanından araşdırmaçı, problemi həll etmək, problem qoymaq, bilik yaratmaq məkanına dəyişdirilməsi.</a:t>
            </a:r>
          </a:p>
          <a:p>
            <a:pPr marL="457200" indent="-457200">
              <a:buAutoNum type="arabicPeriod"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dəyişiklərin hamısı pedaqoji texnologiyalardan istifadə zamanı olur.</a:t>
            </a:r>
            <a:endParaRPr lang="az-Latn-A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4400" y="563770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0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/>
              <a:t>Treninqdə </a:t>
            </a:r>
            <a:r>
              <a:rPr lang="az-Latn-AZ" dirty="0" smtClean="0"/>
              <a:t>öyrəniləcək </a:t>
            </a:r>
            <a:r>
              <a:rPr lang="az-Latn-AZ" dirty="0"/>
              <a:t>pedaqoji  texnologiyalar.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2590800"/>
            <a:ext cx="6324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dirty="0">
                <a:solidFill>
                  <a:srgbClr val="FF0000"/>
                </a:solidFill>
              </a:rPr>
              <a:t>-</a:t>
            </a:r>
            <a:r>
              <a:rPr lang="az-Latn-AZ" sz="2800" dirty="0">
                <a:solidFill>
                  <a:srgbClr val="FF0000"/>
                </a:solidFill>
              </a:rPr>
              <a:t>problemli təlim; </a:t>
            </a:r>
          </a:p>
          <a:p>
            <a:r>
              <a:rPr lang="az-Latn-AZ" sz="2800" dirty="0">
                <a:solidFill>
                  <a:srgbClr val="FF0000"/>
                </a:solidFill>
              </a:rPr>
              <a:t>-proyekt təlimi;  </a:t>
            </a:r>
          </a:p>
          <a:p>
            <a:r>
              <a:rPr lang="az-Latn-AZ" sz="2800" dirty="0">
                <a:solidFill>
                  <a:srgbClr val="FF0000"/>
                </a:solidFill>
              </a:rPr>
              <a:t>-interaktiv təlim;</a:t>
            </a:r>
          </a:p>
          <a:p>
            <a:r>
              <a:rPr lang="az-Latn-AZ" sz="2800" dirty="0">
                <a:solidFill>
                  <a:srgbClr val="FF0000"/>
                </a:solidFill>
              </a:rPr>
              <a:t>-konstruktiv təlim; </a:t>
            </a:r>
          </a:p>
          <a:p>
            <a:r>
              <a:rPr lang="az-Latn-AZ" sz="2800" dirty="0">
                <a:solidFill>
                  <a:srgbClr val="FF0000"/>
                </a:solidFill>
              </a:rPr>
              <a:t>Bu texnologiyalar Kurikulum və başqa treninqlərdə  öyrənilib </a:t>
            </a:r>
            <a:r>
              <a:rPr lang="az-Latn-AZ" sz="2800" dirty="0" smtClean="0">
                <a:solidFill>
                  <a:srgbClr val="FF0000"/>
                </a:solidFill>
              </a:rPr>
              <a:t>keçirilmir</a:t>
            </a:r>
            <a:r>
              <a:rPr lang="az-Latn-AZ" sz="2800" dirty="0">
                <a:solidFill>
                  <a:srgbClr val="FF0000"/>
                </a:solidFill>
              </a:rPr>
              <a:t>.</a:t>
            </a:r>
          </a:p>
          <a:p>
            <a:endParaRPr lang="az-Latn-AZ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9600" y="56123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8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09600" y="1295400"/>
            <a:ext cx="7594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az-Latn-A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Bu </a:t>
            </a:r>
            <a:r>
              <a:rPr lang="az-Latn-AZ" sz="2000" dirty="0">
                <a:solidFill>
                  <a:srgbClr val="FF0000"/>
                </a:solidFill>
              </a:rPr>
              <a:t>treninqdə siz :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       -problemli, 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       -proyekt,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       -Interaktiv (kooperativ) texnologiyaları  əməli </a:t>
            </a:r>
            <a:r>
              <a:rPr lang="az-Latn-AZ" sz="2000" dirty="0">
                <a:solidFill>
                  <a:srgbClr val="FF0000"/>
                </a:solidFill>
              </a:rPr>
              <a:t>sürətdə </a:t>
            </a:r>
            <a:r>
              <a:rPr lang="az-Latn-AZ" sz="2000" dirty="0" smtClean="0">
                <a:solidFill>
                  <a:srgbClr val="FF0000"/>
                </a:solidFill>
              </a:rPr>
              <a:t> öyrənəcəksiniz. 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Ənənəvi  </a:t>
            </a:r>
            <a:r>
              <a:rPr lang="az-Latn-AZ" sz="2000" dirty="0">
                <a:solidFill>
                  <a:srgbClr val="FF0000"/>
                </a:solidFill>
              </a:rPr>
              <a:t>və fəal təlimlə qurduğunuz  dərslərinizi  </a:t>
            </a:r>
            <a:r>
              <a:rPr lang="az-Latn-AZ" sz="2000" dirty="0" smtClean="0">
                <a:solidFill>
                  <a:srgbClr val="FF0000"/>
                </a:solidFill>
              </a:rPr>
              <a:t>innovativ dərslərə </a:t>
            </a:r>
            <a:r>
              <a:rPr lang="az-Latn-AZ" sz="2000" dirty="0">
                <a:solidFill>
                  <a:srgbClr val="FF0000"/>
                </a:solidFill>
              </a:rPr>
              <a:t>ç</a:t>
            </a:r>
            <a:r>
              <a:rPr lang="az-Latn-AZ" sz="2000" dirty="0" smtClean="0">
                <a:solidFill>
                  <a:srgbClr val="FF0000"/>
                </a:solidFill>
              </a:rPr>
              <a:t>evirmə  </a:t>
            </a:r>
            <a:r>
              <a:rPr lang="az-Latn-AZ" sz="2000" dirty="0">
                <a:solidFill>
                  <a:srgbClr val="FF0000"/>
                </a:solidFill>
              </a:rPr>
              <a:t>bacarığınına yiyələnəcəksiniz. </a:t>
            </a:r>
            <a:endParaRPr lang="az-Latn-A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Ənənəvi təlim bacarığından innovativ təlim bacarığına keçid edəcəksiniz.</a:t>
            </a: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Bu </a:t>
            </a:r>
            <a:r>
              <a:rPr lang="az-Latn-AZ" sz="2000" dirty="0" smtClean="0">
                <a:solidFill>
                  <a:srgbClr val="FF0000"/>
                </a:solidFill>
              </a:rPr>
              <a:t>texnologiyalarla dərslərinizi qurub apara biləcəksiniz.</a:t>
            </a:r>
          </a:p>
          <a:p>
            <a:pPr marL="0" indent="0">
              <a:buNone/>
            </a:pPr>
            <a:r>
              <a:rPr lang="az-Latn-AZ" sz="2000" dirty="0">
                <a:solidFill>
                  <a:srgbClr val="FF0000"/>
                </a:solidFill>
              </a:rPr>
              <a:t>Bu </a:t>
            </a:r>
            <a:r>
              <a:rPr lang="az-Latn-AZ" sz="2000" dirty="0" smtClean="0">
                <a:solidFill>
                  <a:srgbClr val="FF0000"/>
                </a:solidFill>
              </a:rPr>
              <a:t>texnologiyalarla qurduğunuz dərslərin təqdimatını edəcəksiniz.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pPr marL="0" indent="0">
              <a:buNone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«İdrak məktəbi»nin direktoru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idrakmektebi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z-Latn-AZ" sz="2000" dirty="0" smtClean="0">
                <a:solidFill>
                  <a:srgbClr val="FF0000"/>
                </a:solidFill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/>
          </a:p>
          <a:p>
            <a:endParaRPr lang="ru-RU" sz="2000" noProof="0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3200" kern="1200" noProof="0" dirty="0" smtClean="0">
                <a:solidFill>
                  <a:schemeClr val="bg1"/>
                </a:solidFill>
              </a:rPr>
              <a:t>Treninqin məzmunu</a:t>
            </a:r>
            <a:endParaRPr lang="ru-RU" noProof="0" dirty="0">
              <a:ln/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/>
              <a:t>Problemli təlim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b="1" dirty="0" smtClean="0"/>
              <a:t> </a:t>
            </a:r>
            <a:r>
              <a:rPr lang="az-Latn-AZ" b="1" dirty="0" smtClean="0">
                <a:solidFill>
                  <a:srgbClr val="FF0000"/>
                </a:solidFill>
              </a:rPr>
              <a:t>Müəllim </a:t>
            </a:r>
            <a:r>
              <a:rPr lang="az-Latn-AZ" b="1" dirty="0">
                <a:solidFill>
                  <a:srgbClr val="FF0000"/>
                </a:solidFill>
              </a:rPr>
              <a:t>dərsdə  problem </a:t>
            </a:r>
            <a:r>
              <a:rPr lang="az-Latn-AZ" b="1" dirty="0" smtClean="0">
                <a:solidFill>
                  <a:srgbClr val="FF0000"/>
                </a:solidFill>
              </a:rPr>
              <a:t>qoyur </a:t>
            </a:r>
            <a:r>
              <a:rPr lang="az-Latn-AZ" b="1" dirty="0">
                <a:solidFill>
                  <a:srgbClr val="FF0000"/>
                </a:solidFill>
              </a:rPr>
              <a:t>və sinifdə  şagirdlərlə bərabər</a:t>
            </a:r>
          </a:p>
          <a:p>
            <a:r>
              <a:rPr lang="az-Latn-AZ" b="1" dirty="0">
                <a:solidFill>
                  <a:srgbClr val="FF0000"/>
                </a:solidFill>
              </a:rPr>
              <a:t> onun cözümünü tapır</a:t>
            </a:r>
            <a:r>
              <a:rPr lang="az-Latn-AZ" b="1" dirty="0" smtClean="0">
                <a:solidFill>
                  <a:srgbClr val="FF0000"/>
                </a:solidFill>
              </a:rPr>
              <a:t>. </a:t>
            </a:r>
            <a:r>
              <a:rPr lang="az-Latn-AZ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z-Latn-AZ" b="1" dirty="0" smtClean="0">
                <a:solidFill>
                  <a:srgbClr val="FF0000"/>
                </a:solidFill>
              </a:rPr>
              <a:t>Problemli təlim öyrədilən təlimdir.</a:t>
            </a:r>
            <a:endParaRPr lang="az-Latn-AZ" b="1" dirty="0" smtClean="0">
              <a:solidFill>
                <a:srgbClr val="FF0000"/>
              </a:solidFill>
            </a:endParaRPr>
          </a:p>
          <a:p>
            <a:endParaRPr lang="az-Latn-AZ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Latn-AZ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Fatma xanım Bunyatova</a:t>
            </a:r>
          </a:p>
          <a:p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«İdrak məktəbi»nin direktoru  idrakmektebi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az-Latn-A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81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399112-8333-4A45-99E1-1D2C12AF4F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1076</Words>
  <Application>Microsoft Office PowerPoint</Application>
  <PresentationFormat>Экран (4:3)</PresentationFormat>
  <Paragraphs>213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Azərbaycan- Türkiyə Yeni Ortaq Egitim Sistemi  -  YOES Layihəsi</vt:lpstr>
      <vt:lpstr> Giriş</vt:lpstr>
      <vt:lpstr>Təlimdə  dəyişikliklərin yolu-Azərbaycan Təhsil standartı olan Kurikulumun inkişaf yoludur </vt:lpstr>
      <vt:lpstr>Təlimdə İKT istifadə edilməsi. </vt:lpstr>
      <vt:lpstr> Biliklərin struktur quruluşunu dəyişdirilməsi</vt:lpstr>
      <vt:lpstr>Təlim yollarını dəyişdirilməsi </vt:lpstr>
      <vt:lpstr>Treninqdə öyrəniləcək pedaqoji  texnologiyalar.</vt:lpstr>
      <vt:lpstr>Treninqin məzmunu</vt:lpstr>
      <vt:lpstr>Problemli təlim</vt:lpstr>
      <vt:lpstr>Proyekt təlimi  </vt:lpstr>
      <vt:lpstr>Fəal təlim</vt:lpstr>
      <vt:lpstr>Interaktiv təlim</vt:lpstr>
      <vt:lpstr>Konstruktiv təlim</vt:lpstr>
      <vt:lpstr>Problemli dərsin struktur quruluşu</vt:lpstr>
      <vt:lpstr>Proyekt təlimin quruluşu</vt:lpstr>
      <vt:lpstr>Fənn proqramlarının  biliklərinin proyektəlşdiriməsi. </vt:lpstr>
      <vt:lpstr>  İnteraktiv -Kooperativ təlimin 6 açarı </vt:lpstr>
      <vt:lpstr> Şagirdlərin interaktiv (kooperativ) təlimdə fəaliyyətləri. </vt:lpstr>
      <vt:lpstr>Problemli təlim və  proyekt təlimində şagirdlərin interaktiv fəaliyyətləri </vt:lpstr>
      <vt:lpstr>İnteraktiv dərslərin quruluşu</vt:lpstr>
      <vt:lpstr>Təqdimatlar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2012-10-18T15:36:00Z</dcterms:created>
  <dcterms:modified xsi:type="dcterms:W3CDTF">2012-10-31T11:45:35Z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