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65" r:id="rId3"/>
    <p:sldId id="275" r:id="rId4"/>
    <p:sldId id="266" r:id="rId5"/>
    <p:sldId id="273" r:id="rId6"/>
    <p:sldId id="267" r:id="rId7"/>
    <p:sldId id="284" r:id="rId8"/>
    <p:sldId id="294" r:id="rId9"/>
    <p:sldId id="277" r:id="rId10"/>
    <p:sldId id="288" r:id="rId11"/>
    <p:sldId id="286" r:id="rId12"/>
    <p:sldId id="287" r:id="rId13"/>
    <p:sldId id="276" r:id="rId14"/>
    <p:sldId id="274" r:id="rId15"/>
    <p:sldId id="272" r:id="rId16"/>
    <p:sldId id="292" r:id="rId17"/>
    <p:sldId id="289" r:id="rId18"/>
    <p:sldId id="293" r:id="rId19"/>
    <p:sldId id="26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2C8D4-55A5-4B87-8AB4-5C110E1813BE}" type="datetimeFigureOut">
              <a:rPr lang="ru-RU" smtClean="0"/>
              <a:t>09.10.2012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F456B-3259-4F34-B76D-B80DC739245A}" type="slidenum">
              <a:rPr lang="ru-RU" smtClean="0"/>
              <a:t>‹#›</a:t>
            </a:fld>
            <a:endParaRPr lang="ru-RU"/>
          </a:p>
        </p:txBody>
      </p:sp>
    </p:spTree>
    <p:extLst>
      <p:ext uri="{BB962C8B-B14F-4D97-AF65-F5344CB8AC3E}">
        <p14:creationId xmlns:p14="http://schemas.microsoft.com/office/powerpoint/2010/main" val="4184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baseline="0" dirty="0" smtClean="0"/>
              <a:t>Bu gün y</a:t>
            </a:r>
            <a:r>
              <a:rPr lang="az-Latn-AZ" dirty="0" smtClean="0"/>
              <a:t>üz</a:t>
            </a:r>
            <a:r>
              <a:rPr lang="az-Latn-AZ" baseline="0" dirty="0" smtClean="0"/>
              <a:t> il bundan qabaq universiteti qurtaran müəllim  sinifə girıb,  əlinə təbaşir alaraq dərs kecə bilər. Təlim prosesində elədə ciddi bir dəyişiklik olmayıb. Müəllim bilik ötürür, şagirdlər isə onu yadda saxlayırlar.</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2</a:t>
            </a:fld>
            <a:endParaRPr lang="ru-RU"/>
          </a:p>
        </p:txBody>
      </p:sp>
    </p:spTree>
    <p:extLst>
      <p:ext uri="{BB962C8B-B14F-4D97-AF65-F5344CB8AC3E}">
        <p14:creationId xmlns:p14="http://schemas.microsoft.com/office/powerpoint/2010/main" val="17872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Fənn bilikləri dəyişən və dəyişməyənlərə bölünərək</a:t>
            </a:r>
            <a:r>
              <a:rPr lang="az-Latn-AZ" baseline="0" dirty="0" smtClean="0"/>
              <a:t> tamlıq sxemində qurulur.. Bu sxemdə biliklər bir biri ilə əlaqədə, bağlılıqda olaraq neyron şəbəkə yaradırlar., </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11</a:t>
            </a:fld>
            <a:endParaRPr lang="ru-RU"/>
          </a:p>
        </p:txBody>
      </p:sp>
    </p:spTree>
    <p:extLst>
      <p:ext uri="{BB962C8B-B14F-4D97-AF65-F5344CB8AC3E}">
        <p14:creationId xmlns:p14="http://schemas.microsoft.com/office/powerpoint/2010/main" val="325314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EB9A7B-B4CD-4E42-829D-08FD07F5FBD9}"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Ankarada  </a:t>
            </a:r>
            <a:r>
              <a:rPr lang="az-Latn-AZ" baseline="0" dirty="0" smtClean="0"/>
              <a:t> FATİH -6 forumunda türk müəllimlərinə müraciət: «Azərbaycan - Türkiyə Yeni ortaq Egitim –YOES layihəsini həyata kecirək. Ortaq mədəniyyət, pedaqoji görümlər əsasında şagird təfəkkürünü, onun yaradıcılığını inkişaf etdirən bir təlim sistemi yaradaq. Bu sistemdə sinif otaqları dərsi öyrənib testlə özünü yoxlamaq yerindən, şagirdin problemləri həll etmə, öz işini planlaşdırma, öz biliklərini yaratma, ünsiyyət bacarıqlarına yiyələnmə məkanına cevrilsin».</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16</a:t>
            </a:fld>
            <a:endParaRPr lang="ru-RU"/>
          </a:p>
        </p:txBody>
      </p:sp>
    </p:spTree>
    <p:extLst>
      <p:ext uri="{BB962C8B-B14F-4D97-AF65-F5344CB8AC3E}">
        <p14:creationId xmlns:p14="http://schemas.microsoft.com/office/powerpoint/2010/main" val="328505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Bu</a:t>
            </a:r>
            <a:r>
              <a:rPr lang="az-Latn-AZ" baseline="0" dirty="0" smtClean="0"/>
              <a:t> yüz ərzində dəyişən əsasən zahiri görkəm oldu.</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3</a:t>
            </a:fld>
            <a:endParaRPr lang="ru-RU"/>
          </a:p>
        </p:txBody>
      </p:sp>
    </p:spTree>
    <p:extLst>
      <p:ext uri="{BB962C8B-B14F-4D97-AF65-F5344CB8AC3E}">
        <p14:creationId xmlns:p14="http://schemas.microsoft.com/office/powerpoint/2010/main" val="190614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Amerikada dəyirmi masa arxasında ki müzakirədə alimlər, praktik müəllimlər, və iş adamları təhsildə ki dönüşü İKT görürdülər.</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4</a:t>
            </a:fld>
            <a:endParaRPr lang="ru-RU"/>
          </a:p>
        </p:txBody>
      </p:sp>
    </p:spTree>
    <p:extLst>
      <p:ext uri="{BB962C8B-B14F-4D97-AF65-F5344CB8AC3E}">
        <p14:creationId xmlns:p14="http://schemas.microsoft.com/office/powerpoint/2010/main" val="398491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İndi siniflərdə proektor, kompyuter, və s. yenilik deyil. Amma dəyişən amil az olub. Bu vasitələrlə müəllimlər geniş bilik ötürməyə calışırlar.</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5</a:t>
            </a:fld>
            <a:endParaRPr lang="ru-RU"/>
          </a:p>
        </p:txBody>
      </p:sp>
    </p:spTree>
    <p:extLst>
      <p:ext uri="{BB962C8B-B14F-4D97-AF65-F5344CB8AC3E}">
        <p14:creationId xmlns:p14="http://schemas.microsoft.com/office/powerpoint/2010/main" val="24655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Təlim yolunun</a:t>
            </a:r>
            <a:r>
              <a:rPr lang="az-Latn-AZ" baseline="0" dirty="0" smtClean="0"/>
              <a:t> dəyişilməsi təfəkkürün – idrakın  inkişaf etdirilməsindən</a:t>
            </a:r>
            <a:r>
              <a:rPr lang="az-Latn-AZ" dirty="0" smtClean="0"/>
              <a:t> asılıdır. Əyər şagird düşünərək bilik qazanırsa,</a:t>
            </a:r>
            <a:r>
              <a:rPr lang="az-Latn-AZ" baseline="0" dirty="0" smtClean="0"/>
              <a:t> bu bilik onda onun əsl biliyi olur.</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6</a:t>
            </a:fld>
            <a:endParaRPr lang="ru-RU"/>
          </a:p>
        </p:txBody>
      </p:sp>
    </p:spTree>
    <p:extLst>
      <p:ext uri="{BB962C8B-B14F-4D97-AF65-F5344CB8AC3E}">
        <p14:creationId xmlns:p14="http://schemas.microsoft.com/office/powerpoint/2010/main" val="257478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XX əsrin iki korifeyi Piaje və Zadə. Biri təbii idrak nəzəriyəsini, o biri isə süni idrak nəzəriyəsini yaratmışdır. Bu iki nəzəriyə əsasında biliklərin formal-məntiqi və qeyri səlist modelini yaratmışıq. Azərbaycan müəllimi cürətli addım ataraq  bu iki alimin nəzəriyyəsi</a:t>
            </a:r>
            <a:r>
              <a:rPr lang="az-Latn-AZ" baseline="0" dirty="0" smtClean="0"/>
              <a:t> əsasında  təhsildə yeni bir istiqamət  yaratməşdır. Görəsən bu Azərbaycan psixo-pedaqoqikasşna hansı töhfələr gətirəcək?  Əbdül Əlizadə. </a:t>
            </a:r>
            <a:r>
              <a:rPr lang="az-Latn-AZ" dirty="0" smtClean="0"/>
              <a:t> </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7</a:t>
            </a:fld>
            <a:endParaRPr lang="ru-RU"/>
          </a:p>
        </p:txBody>
      </p:sp>
    </p:spTree>
    <p:extLst>
      <p:ext uri="{BB962C8B-B14F-4D97-AF65-F5344CB8AC3E}">
        <p14:creationId xmlns:p14="http://schemas.microsoft.com/office/powerpoint/2010/main" val="155371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8</a:t>
            </a:fld>
            <a:endParaRPr lang="ru-RU"/>
          </a:p>
        </p:txBody>
      </p:sp>
    </p:spTree>
    <p:extLst>
      <p:ext uri="{BB962C8B-B14F-4D97-AF65-F5344CB8AC3E}">
        <p14:creationId xmlns:p14="http://schemas.microsoft.com/office/powerpoint/2010/main" val="171377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9</a:t>
            </a:fld>
            <a:endParaRPr lang="ru-RU"/>
          </a:p>
        </p:txBody>
      </p:sp>
    </p:spTree>
    <p:extLst>
      <p:ext uri="{BB962C8B-B14F-4D97-AF65-F5344CB8AC3E}">
        <p14:creationId xmlns:p14="http://schemas.microsoft.com/office/powerpoint/2010/main" val="93814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az-Latn-AZ" dirty="0" smtClean="0"/>
              <a:t>Bax 10 </a:t>
            </a:r>
            <a:r>
              <a:rPr lang="az-Latn-AZ" baseline="0" dirty="0" smtClean="0"/>
              <a:t>  , 11</a:t>
            </a:r>
            <a:endParaRPr lang="ru-RU" dirty="0"/>
          </a:p>
        </p:txBody>
      </p:sp>
      <p:sp>
        <p:nvSpPr>
          <p:cNvPr id="4" name="Номер слайда 3"/>
          <p:cNvSpPr>
            <a:spLocks noGrp="1"/>
          </p:cNvSpPr>
          <p:nvPr>
            <p:ph type="sldNum" sz="quarter" idx="10"/>
          </p:nvPr>
        </p:nvSpPr>
        <p:spPr/>
        <p:txBody>
          <a:bodyPr/>
          <a:lstStyle/>
          <a:p>
            <a:fld id="{194F456B-3259-4F34-B76D-B80DC739245A}" type="slidenum">
              <a:rPr lang="ru-RU" smtClean="0"/>
              <a:t>10</a:t>
            </a:fld>
            <a:endParaRPr lang="ru-RU"/>
          </a:p>
        </p:txBody>
      </p:sp>
    </p:spTree>
    <p:extLst>
      <p:ext uri="{BB962C8B-B14F-4D97-AF65-F5344CB8AC3E}">
        <p14:creationId xmlns:p14="http://schemas.microsoft.com/office/powerpoint/2010/main" val="225988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BFE9C87-E90F-43F7-A237-3FD7F6EB042D}" type="datetimeFigureOut">
              <a:rPr lang="ru-RU" smtClean="0"/>
              <a:t>09.10.2012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E8D5DE-1C86-4C2A-8097-20EB52474AC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FE9C87-E90F-43F7-A237-3FD7F6EB042D}" type="datetimeFigureOut">
              <a:rPr lang="ru-RU" smtClean="0"/>
              <a:t>09.10.2012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FE9C87-E90F-43F7-A237-3FD7F6EB042D}" type="datetimeFigureOut">
              <a:rPr lang="ru-RU" smtClean="0"/>
              <a:t>09.10.2012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FE9C87-E90F-43F7-A237-3FD7F6EB042D}" type="datetimeFigureOut">
              <a:rPr lang="ru-RU" smtClean="0"/>
              <a:t>09.10.2012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E8D5DE-1C86-4C2A-8097-20EB52474AC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BFE9C87-E90F-43F7-A237-3FD7F6EB042D}" type="datetimeFigureOut">
              <a:rPr lang="ru-RU" smtClean="0"/>
              <a:t>09.10.2012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FE9C87-E90F-43F7-A237-3FD7F6EB042D}" type="datetimeFigureOut">
              <a:rPr lang="ru-RU" smtClean="0"/>
              <a:t>09.10.2012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E8D5DE-1C86-4C2A-8097-20EB52474AC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FE9C87-E90F-43F7-A237-3FD7F6EB042D}" type="datetimeFigureOut">
              <a:rPr lang="ru-RU" smtClean="0"/>
              <a:t>09.10.2012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E8D5DE-1C86-4C2A-8097-20EB52474AC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BFE9C87-E90F-43F7-A237-3FD7F6EB042D}" type="datetimeFigureOut">
              <a:rPr lang="ru-RU" smtClean="0"/>
              <a:t>09.10.2012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E9C87-E90F-43F7-A237-3FD7F6EB042D}" type="datetimeFigureOut">
              <a:rPr lang="ru-RU" smtClean="0"/>
              <a:t>09.10.2012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FE9C87-E90F-43F7-A237-3FD7F6EB042D}" type="datetimeFigureOut">
              <a:rPr lang="ru-RU" smtClean="0"/>
              <a:t>09.10.2012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E8D5DE-1C86-4C2A-8097-20EB52474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FE9C87-E90F-43F7-A237-3FD7F6EB042D}" type="datetimeFigureOut">
              <a:rPr lang="ru-RU" smtClean="0"/>
              <a:t>09.10.2012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1E8D5DE-1C86-4C2A-8097-20EB52474AC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FE9C87-E90F-43F7-A237-3FD7F6EB042D}" type="datetimeFigureOut">
              <a:rPr lang="ru-RU" smtClean="0"/>
              <a:t>09.10.2012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1E8D5DE-1C86-4C2A-8097-20EB52474AC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62000" y="2057400"/>
            <a:ext cx="7010400" cy="3581400"/>
          </a:xfrm>
        </p:spPr>
        <p:txBody>
          <a:bodyPr>
            <a:normAutofit/>
          </a:bodyPr>
          <a:lstStyle/>
          <a:p>
            <a:r>
              <a:rPr lang="en-US" sz="2400" b="1" dirty="0"/>
              <a:t>F</a:t>
            </a:r>
            <a:r>
              <a:rPr lang="en-US" sz="2400" b="1" dirty="0" smtClean="0"/>
              <a:t>ormal-m</a:t>
            </a:r>
            <a:r>
              <a:rPr lang="az-Latn-AZ" sz="2400" b="1" dirty="0" smtClean="0"/>
              <a:t>ə</a:t>
            </a:r>
            <a:r>
              <a:rPr lang="en-US" sz="2400" b="1" dirty="0" err="1" smtClean="0"/>
              <a:t>ntiqi</a:t>
            </a:r>
            <a:r>
              <a:rPr lang="en-US" sz="2400" b="1" dirty="0" smtClean="0"/>
              <a:t> v</a:t>
            </a:r>
            <a:r>
              <a:rPr lang="az-Latn-AZ" sz="2400" b="1" dirty="0" smtClean="0"/>
              <a:t>ə</a:t>
            </a:r>
            <a:r>
              <a:rPr lang="en-US" sz="2400" b="1" dirty="0" smtClean="0"/>
              <a:t> </a:t>
            </a:r>
            <a:r>
              <a:rPr lang="en-US" sz="2400" b="1" dirty="0" err="1" smtClean="0"/>
              <a:t>qeyri</a:t>
            </a:r>
            <a:r>
              <a:rPr lang="en-US" sz="2400" b="1" dirty="0" smtClean="0"/>
              <a:t>- s</a:t>
            </a:r>
            <a:r>
              <a:rPr lang="az-Latn-AZ" sz="2400" b="1" dirty="0" smtClean="0"/>
              <a:t>ə</a:t>
            </a:r>
            <a:r>
              <a:rPr lang="en-US" sz="2400" b="1" dirty="0" err="1" smtClean="0"/>
              <a:t>lis</a:t>
            </a:r>
            <a:r>
              <a:rPr lang="en-US" sz="2400" b="1" dirty="0" smtClean="0"/>
              <a:t> m</a:t>
            </a:r>
            <a:r>
              <a:rPr lang="az-Latn-AZ" sz="2400" b="1" dirty="0" smtClean="0"/>
              <a:t>ə</a:t>
            </a:r>
            <a:r>
              <a:rPr lang="en-US" sz="2400" b="1" dirty="0" err="1" smtClean="0"/>
              <a:t>ntiql</a:t>
            </a:r>
            <a:r>
              <a:rPr lang="az-Latn-AZ" sz="2400" b="1" dirty="0" smtClean="0"/>
              <a:t>ə</a:t>
            </a:r>
            <a:r>
              <a:rPr lang="en-US" sz="2400" b="1" dirty="0" smtClean="0"/>
              <a:t> t</a:t>
            </a:r>
            <a:r>
              <a:rPr lang="az-Latn-AZ" sz="2400" b="1" dirty="0" smtClean="0"/>
              <a:t>əlimin modelləşdirilməsi</a:t>
            </a:r>
            <a:endParaRPr lang="en-US" sz="2400" b="1" dirty="0" smtClean="0"/>
          </a:p>
          <a:p>
            <a:r>
              <a:rPr lang="en-US" sz="3600" b="1" dirty="0"/>
              <a:t> </a:t>
            </a:r>
            <a:r>
              <a:rPr lang="en-US" sz="2600" b="1" dirty="0"/>
              <a:t>Simulation Learning Based on formal‐Logical and </a:t>
            </a:r>
            <a:r>
              <a:rPr lang="en-US" sz="2600" b="1" dirty="0" smtClean="0"/>
              <a:t>Fuzzy</a:t>
            </a:r>
            <a:r>
              <a:rPr lang="az-Latn-AZ" sz="2600" b="1" dirty="0" smtClean="0"/>
              <a:t> </a:t>
            </a:r>
            <a:r>
              <a:rPr lang="en-US" sz="2600" b="1" dirty="0" smtClean="0"/>
              <a:t>Logic</a:t>
            </a:r>
            <a:endParaRPr lang="az-Latn-AZ" sz="2600" b="1" dirty="0" smtClean="0"/>
          </a:p>
          <a:p>
            <a:r>
              <a:rPr lang="az-Latn-AZ" sz="2800" b="1" dirty="0" smtClean="0"/>
              <a:t>Fatma xanım Bunyatova</a:t>
            </a:r>
            <a:endParaRPr lang="en-US" sz="2800" b="1" dirty="0" smtClean="0"/>
          </a:p>
          <a:p>
            <a:r>
              <a:rPr lang="az-Latn-AZ" dirty="0" smtClean="0"/>
              <a:t> Bakı Azərbaycan </a:t>
            </a:r>
            <a:endParaRPr lang="en-US" dirty="0" smtClean="0"/>
          </a:p>
          <a:p>
            <a:r>
              <a:rPr lang="az-Latn-AZ" dirty="0" smtClean="0"/>
              <a:t> fatmaxanum</a:t>
            </a:r>
            <a:r>
              <a:rPr lang="en-US" dirty="0" smtClean="0"/>
              <a:t>@</a:t>
            </a:r>
            <a:r>
              <a:rPr lang="az-Latn-AZ" dirty="0" smtClean="0"/>
              <a:t> rambler</a:t>
            </a:r>
            <a:r>
              <a:rPr lang="en-US" dirty="0"/>
              <a:t>.</a:t>
            </a:r>
            <a:r>
              <a:rPr lang="az-Latn-AZ" dirty="0" smtClean="0"/>
              <a:t>ru</a:t>
            </a:r>
            <a:endParaRPr lang="az-Latn-AZ" b="1" dirty="0" smtClean="0"/>
          </a:p>
        </p:txBody>
      </p:sp>
      <p:sp>
        <p:nvSpPr>
          <p:cNvPr id="2" name="Заголовок 1"/>
          <p:cNvSpPr>
            <a:spLocks noGrp="1"/>
          </p:cNvSpPr>
          <p:nvPr>
            <p:ph type="ctrTitle"/>
          </p:nvPr>
        </p:nvSpPr>
        <p:spPr>
          <a:xfrm>
            <a:off x="685800" y="152401"/>
            <a:ext cx="7772400" cy="1904999"/>
          </a:xfrm>
        </p:spPr>
        <p:txBody>
          <a:bodyPr>
            <a:normAutofit/>
          </a:bodyPr>
          <a:lstStyle/>
          <a:p>
            <a:r>
              <a:rPr lang="en-US" sz="2800" dirty="0" smtClean="0"/>
              <a:t>6_the INTERNATIONAL </a:t>
            </a:r>
            <a:r>
              <a:rPr lang="en-US" sz="2800" dirty="0" smtClean="0"/>
              <a:t>KOMPUTER </a:t>
            </a:r>
            <a:r>
              <a:rPr lang="en-US" sz="2800" dirty="0" smtClean="0"/>
              <a:t>AND INSTRUCTIONAL TECHNOLOGIES SIMPOSIUM GAZIANTEP 4.10-6.10.2012</a:t>
            </a:r>
            <a:endParaRPr lang="ru-RU" sz="2800" dirty="0"/>
          </a:p>
        </p:txBody>
      </p:sp>
    </p:spTree>
    <p:extLst>
      <p:ext uri="{BB962C8B-B14F-4D97-AF65-F5344CB8AC3E}">
        <p14:creationId xmlns:p14="http://schemas.microsoft.com/office/powerpoint/2010/main" val="3683864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800" y="5715000"/>
            <a:ext cx="5674311" cy="1143000"/>
          </a:xfrm>
        </p:spPr>
        <p:txBody>
          <a:bodyPr>
            <a:noAutofit/>
          </a:bodyPr>
          <a:lstStyle/>
          <a:p>
            <a:pPr marL="0" indent="0">
              <a:buNone/>
            </a:pPr>
            <a:r>
              <a:rPr lang="az-Latn-AZ" sz="1800" dirty="0" smtClean="0"/>
              <a:t/>
            </a:r>
            <a:br>
              <a:rPr lang="az-Latn-AZ" sz="1800" dirty="0" smtClean="0"/>
            </a:br>
            <a:r>
              <a:rPr lang="az-Latn-AZ" sz="1800" dirty="0" smtClean="0"/>
              <a:t>Bunyatova Fatma xanım</a:t>
            </a:r>
            <a:br>
              <a:rPr lang="az-Latn-AZ" sz="1800" dirty="0" smtClean="0"/>
            </a:br>
            <a:r>
              <a:rPr lang="az-Latn-AZ" sz="1800" dirty="0" smtClean="0"/>
              <a:t> fatmaxanum</a:t>
            </a:r>
            <a:r>
              <a:rPr lang="en-US" sz="1800" dirty="0" smtClean="0"/>
              <a:t>@</a:t>
            </a:r>
            <a:r>
              <a:rPr lang="az-Latn-AZ" sz="1800" dirty="0" smtClean="0"/>
              <a:t>rambler.ru</a:t>
            </a:r>
            <a:endParaRPr lang="ru-RU" sz="1800" dirty="0"/>
          </a:p>
        </p:txBody>
      </p:sp>
      <p:sp>
        <p:nvSpPr>
          <p:cNvPr id="3" name="Объект 2"/>
          <p:cNvSpPr>
            <a:spLocks noGrp="1"/>
          </p:cNvSpPr>
          <p:nvPr>
            <p:ph sz="quarter" idx="13"/>
          </p:nvPr>
        </p:nvSpPr>
        <p:spPr>
          <a:xfrm>
            <a:off x="1143000" y="731520"/>
            <a:ext cx="8001000" cy="3474720"/>
          </a:xfrm>
        </p:spPr>
        <p:txBody>
          <a:bodyPr/>
          <a:lstStyle/>
          <a:p>
            <a:pPr marL="45720" indent="0">
              <a:buNone/>
            </a:pPr>
            <a:r>
              <a:rPr lang="en-US" sz="1600" b="1" dirty="0"/>
              <a:t>6_the INTERNATIONAL </a:t>
            </a:r>
            <a:r>
              <a:rPr lang="en-US" sz="1600" b="1" dirty="0" smtClean="0"/>
              <a:t>KOMPUTER </a:t>
            </a:r>
            <a:r>
              <a:rPr lang="en-US" sz="1600" b="1" dirty="0"/>
              <a:t>A</a:t>
            </a:r>
            <a:r>
              <a:rPr lang="az-Latn-AZ" sz="1600" b="1" dirty="0"/>
              <a:t>ND </a:t>
            </a:r>
            <a:r>
              <a:rPr lang="en-US" sz="1600" b="1" dirty="0"/>
              <a:t>INSTRUCTIONAL TECHNOLOGIES </a:t>
            </a:r>
            <a:r>
              <a:rPr lang="az-Latn-AZ" sz="1600" b="1" dirty="0"/>
              <a:t>                         </a:t>
            </a:r>
            <a:r>
              <a:rPr lang="en-US" sz="1600" b="1" dirty="0"/>
              <a:t>SIMPOSIUM GAZIANTEP 4.10-6.10.2012</a:t>
            </a:r>
            <a:endParaRPr lang="ru-RU" sz="1600" b="1" dirty="0"/>
          </a:p>
          <a:p>
            <a:pPr marL="45720" indent="0">
              <a:buNone/>
            </a:pPr>
            <a:endParaRPr lang="ru-RU" dirty="0"/>
          </a:p>
        </p:txBody>
      </p:sp>
      <p:graphicFrame>
        <p:nvGraphicFramePr>
          <p:cNvPr id="4" name="Объект 3"/>
          <p:cNvGraphicFramePr>
            <a:graphicFrameLocks noGrp="1" noChangeAspect="1"/>
          </p:cNvGraphicFramePr>
          <p:nvPr>
            <p:extLst>
              <p:ext uri="{D42A27DB-BD31-4B8C-83A1-F6EECF244321}">
                <p14:modId xmlns:p14="http://schemas.microsoft.com/office/powerpoint/2010/main" val="4279216628"/>
              </p:ext>
            </p:extLst>
          </p:nvPr>
        </p:nvGraphicFramePr>
        <p:xfrm>
          <a:off x="152400" y="1981200"/>
          <a:ext cx="4032250" cy="4525962"/>
        </p:xfrm>
        <a:graphic>
          <a:graphicData uri="http://schemas.openxmlformats.org/presentationml/2006/ole">
            <mc:AlternateContent xmlns:mc="http://schemas.openxmlformats.org/markup-compatibility/2006">
              <mc:Choice xmlns:v="urn:schemas-microsoft-com:vml" Requires="v">
                <p:oleObj spid="_x0000_s8302" name="Диаграмма" r:id="rId4" imgW="4038600" imgH="4533900" progId="MSGraph.Chart.8">
                  <p:embed followColorScheme="full"/>
                </p:oleObj>
              </mc:Choice>
              <mc:Fallback>
                <p:oleObj name="Диаграмма" r:id="rId4" imgW="4038600" imgH="4533900" progId="MSGraph.Chart.8">
                  <p:embed followColorScheme="full"/>
                  <p:pic>
                    <p:nvPicPr>
                      <p:cNvPr id="0" name=""/>
                      <p:cNvPicPr>
                        <a:picLocks noGrp="1" noChangeAspect="1" noChangeArrowheads="1"/>
                      </p:cNvPicPr>
                      <p:nvPr/>
                    </p:nvPicPr>
                    <p:blipFill>
                      <a:blip r:embed="rId5"/>
                      <a:srcRect/>
                      <a:stretch>
                        <a:fillRect/>
                      </a:stretch>
                    </p:blipFill>
                    <p:spPr bwMode="auto">
                      <a:xfrm>
                        <a:off x="152400" y="1981200"/>
                        <a:ext cx="40322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Объект 4"/>
          <p:cNvGraphicFramePr>
            <a:graphicFrameLocks noGrp="1" noChangeAspect="1"/>
          </p:cNvGraphicFramePr>
          <p:nvPr>
            <p:extLst>
              <p:ext uri="{D42A27DB-BD31-4B8C-83A1-F6EECF244321}">
                <p14:modId xmlns:p14="http://schemas.microsoft.com/office/powerpoint/2010/main" val="2350940528"/>
              </p:ext>
            </p:extLst>
          </p:nvPr>
        </p:nvGraphicFramePr>
        <p:xfrm>
          <a:off x="152400" y="2133600"/>
          <a:ext cx="4032250" cy="4525962"/>
        </p:xfrm>
        <a:graphic>
          <a:graphicData uri="http://schemas.openxmlformats.org/presentationml/2006/ole">
            <mc:AlternateContent xmlns:mc="http://schemas.openxmlformats.org/markup-compatibility/2006">
              <mc:Choice xmlns:v="urn:schemas-microsoft-com:vml" Requires="v">
                <p:oleObj spid="_x0000_s8303" name="Диаграмма" r:id="rId6" imgW="4038600" imgH="4533900" progId="MSGraph.Chart.8">
                  <p:embed followColorScheme="full"/>
                </p:oleObj>
              </mc:Choice>
              <mc:Fallback>
                <p:oleObj name="Диаграмма" r:id="rId6" imgW="4038600" imgH="4533900" progId="MSGraph.Chart.8">
                  <p:embed followColorScheme="full"/>
                  <p:pic>
                    <p:nvPicPr>
                      <p:cNvPr id="0" name=""/>
                      <p:cNvPicPr>
                        <a:picLocks noGrp="1" noChangeAspect="1" noChangeArrowheads="1"/>
                      </p:cNvPicPr>
                      <p:nvPr/>
                    </p:nvPicPr>
                    <p:blipFill>
                      <a:blip r:embed="rId7"/>
                      <a:srcRect/>
                      <a:stretch>
                        <a:fillRect/>
                      </a:stretch>
                    </p:blipFill>
                    <p:spPr bwMode="auto">
                      <a:xfrm>
                        <a:off x="152400" y="2133600"/>
                        <a:ext cx="40322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Объект 5"/>
          <p:cNvGraphicFramePr>
            <a:graphicFrameLocks noGrp="1" noChangeAspect="1"/>
          </p:cNvGraphicFramePr>
          <p:nvPr>
            <p:extLst>
              <p:ext uri="{D42A27DB-BD31-4B8C-83A1-F6EECF244321}">
                <p14:modId xmlns:p14="http://schemas.microsoft.com/office/powerpoint/2010/main" val="561892148"/>
              </p:ext>
            </p:extLst>
          </p:nvPr>
        </p:nvGraphicFramePr>
        <p:xfrm>
          <a:off x="152400" y="2310082"/>
          <a:ext cx="4032250" cy="4525962"/>
        </p:xfrm>
        <a:graphic>
          <a:graphicData uri="http://schemas.openxmlformats.org/presentationml/2006/ole">
            <mc:AlternateContent xmlns:mc="http://schemas.openxmlformats.org/markup-compatibility/2006">
              <mc:Choice xmlns:v="urn:schemas-microsoft-com:vml" Requires="v">
                <p:oleObj spid="_x0000_s8304" name="Диаграмма" r:id="rId8" imgW="4038600" imgH="4533900" progId="MSGraph.Chart.8">
                  <p:embed followColorScheme="full"/>
                </p:oleObj>
              </mc:Choice>
              <mc:Fallback>
                <p:oleObj name="Диаграмма" r:id="rId8" imgW="4038600" imgH="4533900" progId="MSGraph.Chart.8">
                  <p:embed followColorScheme="full"/>
                  <p:pic>
                    <p:nvPicPr>
                      <p:cNvPr id="0" name=""/>
                      <p:cNvPicPr>
                        <a:picLocks noGrp="1" noChangeAspect="1" noChangeArrowheads="1"/>
                      </p:cNvPicPr>
                      <p:nvPr/>
                    </p:nvPicPr>
                    <p:blipFill>
                      <a:blip r:embed="rId9"/>
                      <a:srcRect/>
                      <a:stretch>
                        <a:fillRect/>
                      </a:stretch>
                    </p:blipFill>
                    <p:spPr bwMode="auto">
                      <a:xfrm>
                        <a:off x="152400" y="2310082"/>
                        <a:ext cx="40322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Прямоугольник 7"/>
          <p:cNvSpPr/>
          <p:nvPr/>
        </p:nvSpPr>
        <p:spPr>
          <a:xfrm>
            <a:off x="4876800" y="1524000"/>
            <a:ext cx="3962400" cy="4401205"/>
          </a:xfrm>
          <a:prstGeom prst="rect">
            <a:avLst/>
          </a:prstGeom>
        </p:spPr>
        <p:txBody>
          <a:bodyPr wrap="square">
            <a:spAutoFit/>
          </a:bodyPr>
          <a:lstStyle/>
          <a:p>
            <a:r>
              <a:rPr lang="az-Latn-AZ" b="1" dirty="0" smtClean="0"/>
              <a:t>       </a:t>
            </a:r>
            <a:r>
              <a:rPr lang="az-Latn-AZ" sz="2000" b="1" dirty="0" smtClean="0"/>
              <a:t>Üc </a:t>
            </a:r>
            <a:r>
              <a:rPr lang="az-Latn-AZ" sz="2000" b="1" dirty="0"/>
              <a:t>dəyişiklər  təlimi köklü surətdə dəyişdirir</a:t>
            </a:r>
          </a:p>
          <a:p>
            <a:endParaRPr lang="az-Latn-AZ" sz="2000" b="1" dirty="0"/>
          </a:p>
          <a:p>
            <a:r>
              <a:rPr lang="az-Latn-AZ" sz="2000" b="1" dirty="0" smtClean="0"/>
              <a:t>                                                   1.dərslik -  biliklər modelləşdirilərək </a:t>
            </a:r>
            <a:r>
              <a:rPr lang="az-Latn-AZ" sz="2000" b="1" dirty="0"/>
              <a:t>tamlıqda verilir,</a:t>
            </a:r>
          </a:p>
          <a:p>
            <a:r>
              <a:rPr lang="az-Latn-AZ" sz="2000" b="1" dirty="0" smtClean="0"/>
              <a:t>                                                   2.tapşırıqlar </a:t>
            </a:r>
            <a:r>
              <a:rPr lang="az-Latn-AZ" sz="2000" b="1" dirty="0"/>
              <a:t>- biliklər üzrə məntiqi əməliyyatlar;</a:t>
            </a:r>
          </a:p>
          <a:p>
            <a:r>
              <a:rPr lang="az-Latn-AZ" sz="2000" b="1" dirty="0" smtClean="0"/>
              <a:t>3.fəaliyyət- şagirdlər fərdi,  interaktiv</a:t>
            </a:r>
            <a:r>
              <a:rPr lang="en-US" sz="2000" b="1" dirty="0" err="1" smtClean="0"/>
              <a:t>konstruktiv</a:t>
            </a:r>
            <a:r>
              <a:rPr lang="az-Latn-AZ" sz="2000" b="1" dirty="0" smtClean="0"/>
              <a:t> fəaliyyətdə olurlar;</a:t>
            </a:r>
            <a:endParaRPr lang="az-Latn-AZ" sz="2000" b="1" dirty="0"/>
          </a:p>
          <a:p>
            <a:r>
              <a:rPr lang="az-Latn-AZ" sz="2000" b="1" dirty="0" smtClean="0"/>
              <a:t>                                        </a:t>
            </a:r>
            <a:endParaRPr lang="az-Latn-AZ" sz="2000" b="1" dirty="0"/>
          </a:p>
        </p:txBody>
      </p:sp>
    </p:spTree>
    <p:extLst>
      <p:ext uri="{BB962C8B-B14F-4D97-AF65-F5344CB8AC3E}">
        <p14:creationId xmlns:p14="http://schemas.microsoft.com/office/powerpoint/2010/main" val="109955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4"/>
          <p:cNvSpPr>
            <a:spLocks noChangeShapeType="1"/>
          </p:cNvSpPr>
          <p:nvPr/>
        </p:nvSpPr>
        <p:spPr bwMode="auto">
          <a:xfrm>
            <a:off x="684213" y="549275"/>
            <a:ext cx="0" cy="4392613"/>
          </a:xfrm>
          <a:prstGeom prst="line">
            <a:avLst/>
          </a:prstGeom>
          <a:noFill/>
          <a:ln w="9525">
            <a:solidFill>
              <a:schemeClr val="tx1"/>
            </a:solidFill>
            <a:round/>
            <a:headEnd/>
            <a:tailEnd/>
          </a:ln>
          <a:effectLst/>
        </p:spPr>
        <p:txBody>
          <a:bodyPr/>
          <a:lstStyle/>
          <a:p>
            <a:endParaRPr lang="ru-RU"/>
          </a:p>
        </p:txBody>
      </p:sp>
      <p:sp>
        <p:nvSpPr>
          <p:cNvPr id="3078" name="Line 6"/>
          <p:cNvSpPr>
            <a:spLocks noChangeShapeType="1"/>
          </p:cNvSpPr>
          <p:nvPr/>
        </p:nvSpPr>
        <p:spPr bwMode="auto">
          <a:xfrm flipV="1">
            <a:off x="684212" y="500042"/>
            <a:ext cx="7745439" cy="49233"/>
          </a:xfrm>
          <a:prstGeom prst="line">
            <a:avLst/>
          </a:prstGeom>
          <a:noFill/>
          <a:ln w="9525">
            <a:solidFill>
              <a:schemeClr val="tx1"/>
            </a:solidFill>
            <a:round/>
            <a:headEnd/>
            <a:tailEnd type="triangle" w="med" len="med"/>
          </a:ln>
          <a:effectLst/>
        </p:spPr>
        <p:txBody>
          <a:bodyPr/>
          <a:lstStyle/>
          <a:p>
            <a:endParaRPr lang="ru-RU"/>
          </a:p>
        </p:txBody>
      </p:sp>
      <p:sp>
        <p:nvSpPr>
          <p:cNvPr id="3080" name="Line 8"/>
          <p:cNvSpPr>
            <a:spLocks noChangeShapeType="1"/>
          </p:cNvSpPr>
          <p:nvPr/>
        </p:nvSpPr>
        <p:spPr bwMode="auto">
          <a:xfrm>
            <a:off x="1692275" y="549275"/>
            <a:ext cx="0" cy="4392613"/>
          </a:xfrm>
          <a:prstGeom prst="line">
            <a:avLst/>
          </a:prstGeom>
          <a:noFill/>
          <a:ln w="9525">
            <a:solidFill>
              <a:schemeClr val="tx1"/>
            </a:solidFill>
            <a:round/>
            <a:headEnd/>
            <a:tailEnd/>
          </a:ln>
          <a:effectLst/>
        </p:spPr>
        <p:txBody>
          <a:bodyPr/>
          <a:lstStyle/>
          <a:p>
            <a:endParaRPr lang="ru-RU"/>
          </a:p>
        </p:txBody>
      </p:sp>
      <p:sp>
        <p:nvSpPr>
          <p:cNvPr id="3081" name="Line 9"/>
          <p:cNvSpPr>
            <a:spLocks noChangeShapeType="1"/>
          </p:cNvSpPr>
          <p:nvPr/>
        </p:nvSpPr>
        <p:spPr bwMode="auto">
          <a:xfrm>
            <a:off x="684213" y="1341438"/>
            <a:ext cx="2016125" cy="0"/>
          </a:xfrm>
          <a:prstGeom prst="line">
            <a:avLst/>
          </a:prstGeom>
          <a:noFill/>
          <a:ln w="9525">
            <a:solidFill>
              <a:schemeClr val="tx1"/>
            </a:solidFill>
            <a:round/>
            <a:headEnd/>
            <a:tailEnd type="triangle" w="med" len="med"/>
          </a:ln>
          <a:effectLst/>
        </p:spPr>
        <p:txBody>
          <a:bodyPr/>
          <a:lstStyle/>
          <a:p>
            <a:endParaRPr lang="ru-RU"/>
          </a:p>
        </p:txBody>
      </p:sp>
      <p:sp>
        <p:nvSpPr>
          <p:cNvPr id="3082" name="Line 10"/>
          <p:cNvSpPr>
            <a:spLocks noChangeShapeType="1"/>
          </p:cNvSpPr>
          <p:nvPr/>
        </p:nvSpPr>
        <p:spPr bwMode="auto">
          <a:xfrm>
            <a:off x="684213" y="2276475"/>
            <a:ext cx="2016125" cy="0"/>
          </a:xfrm>
          <a:prstGeom prst="line">
            <a:avLst/>
          </a:prstGeom>
          <a:noFill/>
          <a:ln w="9525">
            <a:solidFill>
              <a:schemeClr val="tx1"/>
            </a:solidFill>
            <a:round/>
            <a:headEnd/>
            <a:tailEnd type="triangle" w="med" len="med"/>
          </a:ln>
          <a:effectLst/>
        </p:spPr>
        <p:txBody>
          <a:bodyPr/>
          <a:lstStyle/>
          <a:p>
            <a:endParaRPr lang="ru-RU"/>
          </a:p>
        </p:txBody>
      </p:sp>
      <p:sp>
        <p:nvSpPr>
          <p:cNvPr id="3083" name="Line 11"/>
          <p:cNvSpPr>
            <a:spLocks noChangeShapeType="1"/>
          </p:cNvSpPr>
          <p:nvPr/>
        </p:nvSpPr>
        <p:spPr bwMode="auto">
          <a:xfrm>
            <a:off x="684213" y="3068638"/>
            <a:ext cx="2016125" cy="0"/>
          </a:xfrm>
          <a:prstGeom prst="line">
            <a:avLst/>
          </a:prstGeom>
          <a:noFill/>
          <a:ln w="9525">
            <a:solidFill>
              <a:schemeClr val="tx1"/>
            </a:solidFill>
            <a:round/>
            <a:headEnd/>
            <a:tailEnd type="triangle" w="med" len="med"/>
          </a:ln>
          <a:effectLst/>
        </p:spPr>
        <p:txBody>
          <a:bodyPr/>
          <a:lstStyle/>
          <a:p>
            <a:endParaRPr lang="ru-RU"/>
          </a:p>
        </p:txBody>
      </p:sp>
      <p:sp>
        <p:nvSpPr>
          <p:cNvPr id="3085" name="Line 13"/>
          <p:cNvSpPr>
            <a:spLocks noChangeShapeType="1"/>
          </p:cNvSpPr>
          <p:nvPr/>
        </p:nvSpPr>
        <p:spPr bwMode="auto">
          <a:xfrm flipV="1">
            <a:off x="684212" y="3888106"/>
            <a:ext cx="7959753" cy="45719"/>
          </a:xfrm>
          <a:prstGeom prst="line">
            <a:avLst/>
          </a:prstGeom>
          <a:noFill/>
          <a:ln w="9525">
            <a:solidFill>
              <a:schemeClr val="tx1"/>
            </a:solidFill>
            <a:round/>
            <a:headEnd/>
            <a:tailEnd type="triangle" w="med" len="med"/>
          </a:ln>
          <a:effectLst/>
        </p:spPr>
        <p:txBody>
          <a:bodyPr/>
          <a:lstStyle/>
          <a:p>
            <a:endParaRPr lang="ru-RU"/>
          </a:p>
        </p:txBody>
      </p:sp>
      <p:sp>
        <p:nvSpPr>
          <p:cNvPr id="3086" name="Line 14"/>
          <p:cNvSpPr>
            <a:spLocks noChangeShapeType="1"/>
          </p:cNvSpPr>
          <p:nvPr/>
        </p:nvSpPr>
        <p:spPr bwMode="auto">
          <a:xfrm>
            <a:off x="2700338" y="1341438"/>
            <a:ext cx="0" cy="863600"/>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087" name="Line 15"/>
          <p:cNvSpPr>
            <a:spLocks noChangeShapeType="1"/>
          </p:cNvSpPr>
          <p:nvPr/>
        </p:nvSpPr>
        <p:spPr bwMode="auto">
          <a:xfrm>
            <a:off x="2700338" y="2205038"/>
            <a:ext cx="0" cy="935037"/>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088" name="Line 16"/>
          <p:cNvSpPr>
            <a:spLocks noChangeShapeType="1"/>
          </p:cNvSpPr>
          <p:nvPr/>
        </p:nvSpPr>
        <p:spPr bwMode="auto">
          <a:xfrm>
            <a:off x="2627313" y="2276474"/>
            <a:ext cx="5945215" cy="45719"/>
          </a:xfrm>
          <a:prstGeom prst="line">
            <a:avLst/>
          </a:prstGeom>
          <a:noFill/>
          <a:ln w="9525">
            <a:solidFill>
              <a:schemeClr val="tx1"/>
            </a:solidFill>
            <a:round/>
            <a:headEnd/>
            <a:tailEnd type="triangle" w="med" len="med"/>
          </a:ln>
          <a:effectLst/>
        </p:spPr>
        <p:txBody>
          <a:bodyPr/>
          <a:lstStyle/>
          <a:p>
            <a:endParaRPr lang="ru-RU"/>
          </a:p>
        </p:txBody>
      </p:sp>
      <p:sp>
        <p:nvSpPr>
          <p:cNvPr id="3089" name="Line 17"/>
          <p:cNvSpPr>
            <a:spLocks noChangeShapeType="1"/>
          </p:cNvSpPr>
          <p:nvPr/>
        </p:nvSpPr>
        <p:spPr bwMode="auto">
          <a:xfrm>
            <a:off x="2700338" y="3141663"/>
            <a:ext cx="0" cy="1655762"/>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091" name="Line 19"/>
          <p:cNvSpPr>
            <a:spLocks noChangeShapeType="1"/>
          </p:cNvSpPr>
          <p:nvPr/>
        </p:nvSpPr>
        <p:spPr bwMode="auto">
          <a:xfrm>
            <a:off x="2700338" y="1341438"/>
            <a:ext cx="1079500" cy="0"/>
          </a:xfrm>
          <a:prstGeom prst="line">
            <a:avLst/>
          </a:prstGeom>
          <a:noFill/>
          <a:ln w="9525">
            <a:solidFill>
              <a:schemeClr val="tx1"/>
            </a:solidFill>
            <a:round/>
            <a:headEnd/>
            <a:tailEnd type="triangle" w="med" len="med"/>
          </a:ln>
          <a:effectLst/>
        </p:spPr>
        <p:txBody>
          <a:bodyPr/>
          <a:lstStyle/>
          <a:p>
            <a:endParaRPr lang="ru-RU"/>
          </a:p>
        </p:txBody>
      </p:sp>
      <p:sp>
        <p:nvSpPr>
          <p:cNvPr id="3092" name="Line 20"/>
          <p:cNvSpPr>
            <a:spLocks noChangeShapeType="1"/>
          </p:cNvSpPr>
          <p:nvPr/>
        </p:nvSpPr>
        <p:spPr bwMode="auto">
          <a:xfrm>
            <a:off x="3779838" y="1341438"/>
            <a:ext cx="1008062" cy="0"/>
          </a:xfrm>
          <a:prstGeom prst="line">
            <a:avLst/>
          </a:prstGeom>
          <a:noFill/>
          <a:ln w="9525">
            <a:solidFill>
              <a:schemeClr val="tx1"/>
            </a:solidFill>
            <a:round/>
            <a:headEnd/>
            <a:tailEnd type="triangle" w="med" len="med"/>
          </a:ln>
          <a:effectLst/>
        </p:spPr>
        <p:txBody>
          <a:bodyPr/>
          <a:lstStyle/>
          <a:p>
            <a:endParaRPr lang="ru-RU"/>
          </a:p>
        </p:txBody>
      </p:sp>
      <p:sp>
        <p:nvSpPr>
          <p:cNvPr id="3093" name="Line 21"/>
          <p:cNvSpPr>
            <a:spLocks noChangeShapeType="1"/>
          </p:cNvSpPr>
          <p:nvPr/>
        </p:nvSpPr>
        <p:spPr bwMode="auto">
          <a:xfrm>
            <a:off x="4787900" y="1341438"/>
            <a:ext cx="1008063" cy="0"/>
          </a:xfrm>
          <a:prstGeom prst="line">
            <a:avLst/>
          </a:prstGeom>
          <a:noFill/>
          <a:ln w="9525">
            <a:solidFill>
              <a:schemeClr val="tx1"/>
            </a:solidFill>
            <a:round/>
            <a:headEnd/>
            <a:tailEnd type="triangle" w="med" len="med"/>
          </a:ln>
          <a:effectLst/>
        </p:spPr>
        <p:txBody>
          <a:bodyPr/>
          <a:lstStyle/>
          <a:p>
            <a:endParaRPr lang="ru-RU"/>
          </a:p>
        </p:txBody>
      </p:sp>
      <p:sp>
        <p:nvSpPr>
          <p:cNvPr id="3094" name="Line 22"/>
          <p:cNvSpPr>
            <a:spLocks noChangeShapeType="1"/>
          </p:cNvSpPr>
          <p:nvPr/>
        </p:nvSpPr>
        <p:spPr bwMode="auto">
          <a:xfrm>
            <a:off x="5795963" y="1341438"/>
            <a:ext cx="865187" cy="0"/>
          </a:xfrm>
          <a:prstGeom prst="line">
            <a:avLst/>
          </a:prstGeom>
          <a:noFill/>
          <a:ln w="9525">
            <a:solidFill>
              <a:schemeClr val="tx1"/>
            </a:solidFill>
            <a:round/>
            <a:headEnd/>
            <a:tailEnd type="triangle" w="med" len="med"/>
          </a:ln>
          <a:effectLst/>
        </p:spPr>
        <p:txBody>
          <a:bodyPr/>
          <a:lstStyle/>
          <a:p>
            <a:endParaRPr lang="ru-RU"/>
          </a:p>
        </p:txBody>
      </p:sp>
      <p:sp>
        <p:nvSpPr>
          <p:cNvPr id="3095" name="Line 23"/>
          <p:cNvSpPr>
            <a:spLocks noChangeShapeType="1"/>
          </p:cNvSpPr>
          <p:nvPr/>
        </p:nvSpPr>
        <p:spPr bwMode="auto">
          <a:xfrm flipV="1">
            <a:off x="6659563" y="1285860"/>
            <a:ext cx="1841527" cy="55578"/>
          </a:xfrm>
          <a:prstGeom prst="line">
            <a:avLst/>
          </a:prstGeom>
          <a:noFill/>
          <a:ln w="9525">
            <a:solidFill>
              <a:schemeClr val="tx1"/>
            </a:solidFill>
            <a:round/>
            <a:headEnd/>
            <a:tailEnd type="triangle" w="med" len="med"/>
          </a:ln>
          <a:effectLst/>
        </p:spPr>
        <p:txBody>
          <a:bodyPr/>
          <a:lstStyle/>
          <a:p>
            <a:endParaRPr lang="ru-RU"/>
          </a:p>
        </p:txBody>
      </p:sp>
      <p:sp>
        <p:nvSpPr>
          <p:cNvPr id="3096" name="Line 24"/>
          <p:cNvSpPr>
            <a:spLocks noChangeShapeType="1"/>
          </p:cNvSpPr>
          <p:nvPr/>
        </p:nvSpPr>
        <p:spPr bwMode="auto">
          <a:xfrm>
            <a:off x="2771775" y="3068638"/>
            <a:ext cx="1008063" cy="0"/>
          </a:xfrm>
          <a:prstGeom prst="line">
            <a:avLst/>
          </a:prstGeom>
          <a:noFill/>
          <a:ln w="9525">
            <a:solidFill>
              <a:schemeClr val="tx1"/>
            </a:solidFill>
            <a:round/>
            <a:headEnd/>
            <a:tailEnd type="triangle" w="med" len="med"/>
          </a:ln>
          <a:effectLst/>
        </p:spPr>
        <p:txBody>
          <a:bodyPr/>
          <a:lstStyle/>
          <a:p>
            <a:endParaRPr lang="ru-RU"/>
          </a:p>
        </p:txBody>
      </p:sp>
      <p:sp>
        <p:nvSpPr>
          <p:cNvPr id="3097" name="Line 25"/>
          <p:cNvSpPr>
            <a:spLocks noChangeShapeType="1"/>
          </p:cNvSpPr>
          <p:nvPr/>
        </p:nvSpPr>
        <p:spPr bwMode="auto">
          <a:xfrm>
            <a:off x="3779838" y="3068638"/>
            <a:ext cx="1008062" cy="0"/>
          </a:xfrm>
          <a:prstGeom prst="line">
            <a:avLst/>
          </a:prstGeom>
          <a:noFill/>
          <a:ln w="9525">
            <a:solidFill>
              <a:schemeClr val="tx1"/>
            </a:solidFill>
            <a:round/>
            <a:headEnd/>
            <a:tailEnd type="triangle" w="med" len="med"/>
          </a:ln>
          <a:effectLst/>
        </p:spPr>
        <p:txBody>
          <a:bodyPr/>
          <a:lstStyle/>
          <a:p>
            <a:endParaRPr lang="ru-RU"/>
          </a:p>
        </p:txBody>
      </p:sp>
      <p:sp>
        <p:nvSpPr>
          <p:cNvPr id="3098" name="Line 26"/>
          <p:cNvSpPr>
            <a:spLocks noChangeShapeType="1"/>
          </p:cNvSpPr>
          <p:nvPr/>
        </p:nvSpPr>
        <p:spPr bwMode="auto">
          <a:xfrm>
            <a:off x="4787900" y="3068638"/>
            <a:ext cx="1008063" cy="0"/>
          </a:xfrm>
          <a:prstGeom prst="line">
            <a:avLst/>
          </a:prstGeom>
          <a:noFill/>
          <a:ln w="9525">
            <a:solidFill>
              <a:schemeClr val="tx1"/>
            </a:solidFill>
            <a:round/>
            <a:headEnd/>
            <a:tailEnd type="triangle" w="med" len="med"/>
          </a:ln>
          <a:effectLst/>
        </p:spPr>
        <p:txBody>
          <a:bodyPr/>
          <a:lstStyle/>
          <a:p>
            <a:endParaRPr lang="ru-RU"/>
          </a:p>
        </p:txBody>
      </p:sp>
      <p:sp>
        <p:nvSpPr>
          <p:cNvPr id="3099" name="Line 27"/>
          <p:cNvSpPr>
            <a:spLocks noChangeShapeType="1"/>
          </p:cNvSpPr>
          <p:nvPr/>
        </p:nvSpPr>
        <p:spPr bwMode="auto">
          <a:xfrm>
            <a:off x="5795963" y="3068638"/>
            <a:ext cx="865187" cy="0"/>
          </a:xfrm>
          <a:prstGeom prst="line">
            <a:avLst/>
          </a:prstGeom>
          <a:noFill/>
          <a:ln w="9525">
            <a:solidFill>
              <a:schemeClr val="tx1"/>
            </a:solidFill>
            <a:round/>
            <a:headEnd/>
            <a:tailEnd type="triangle" w="med" len="med"/>
          </a:ln>
          <a:effectLst/>
        </p:spPr>
        <p:txBody>
          <a:bodyPr/>
          <a:lstStyle/>
          <a:p>
            <a:endParaRPr lang="ru-RU"/>
          </a:p>
        </p:txBody>
      </p:sp>
      <p:sp>
        <p:nvSpPr>
          <p:cNvPr id="3100" name="Line 28"/>
          <p:cNvSpPr>
            <a:spLocks noChangeShapeType="1"/>
          </p:cNvSpPr>
          <p:nvPr/>
        </p:nvSpPr>
        <p:spPr bwMode="auto">
          <a:xfrm>
            <a:off x="6659563" y="3068637"/>
            <a:ext cx="1984403" cy="45719"/>
          </a:xfrm>
          <a:prstGeom prst="line">
            <a:avLst/>
          </a:prstGeom>
          <a:noFill/>
          <a:ln w="9525">
            <a:solidFill>
              <a:schemeClr val="tx1"/>
            </a:solidFill>
            <a:round/>
            <a:headEnd/>
            <a:tailEnd type="triangle" w="med" len="med"/>
          </a:ln>
          <a:effectLst/>
        </p:spPr>
        <p:txBody>
          <a:bodyPr/>
          <a:lstStyle/>
          <a:p>
            <a:endParaRPr lang="ru-RU"/>
          </a:p>
        </p:txBody>
      </p:sp>
      <p:sp>
        <p:nvSpPr>
          <p:cNvPr id="3101" name="Line 29"/>
          <p:cNvSpPr>
            <a:spLocks noChangeShapeType="1"/>
          </p:cNvSpPr>
          <p:nvPr/>
        </p:nvSpPr>
        <p:spPr bwMode="auto">
          <a:xfrm flipV="1">
            <a:off x="3779838" y="1341438"/>
            <a:ext cx="0" cy="1727200"/>
          </a:xfrm>
          <a:prstGeom prst="line">
            <a:avLst/>
          </a:prstGeom>
          <a:noFill/>
          <a:ln w="9525">
            <a:solidFill>
              <a:schemeClr val="tx1"/>
            </a:solidFill>
            <a:round/>
            <a:headEnd/>
            <a:tailEnd type="triangle" w="med" len="med"/>
          </a:ln>
          <a:effectLst/>
        </p:spPr>
        <p:txBody>
          <a:bodyPr/>
          <a:lstStyle/>
          <a:p>
            <a:endParaRPr lang="ru-RU"/>
          </a:p>
        </p:txBody>
      </p:sp>
      <p:sp>
        <p:nvSpPr>
          <p:cNvPr id="3102" name="Line 30"/>
          <p:cNvSpPr>
            <a:spLocks noChangeShapeType="1"/>
          </p:cNvSpPr>
          <p:nvPr/>
        </p:nvSpPr>
        <p:spPr bwMode="auto">
          <a:xfrm flipV="1">
            <a:off x="4787900" y="1341438"/>
            <a:ext cx="0" cy="1727200"/>
          </a:xfrm>
          <a:prstGeom prst="line">
            <a:avLst/>
          </a:prstGeom>
          <a:noFill/>
          <a:ln w="9525">
            <a:solidFill>
              <a:schemeClr val="tx1"/>
            </a:solidFill>
            <a:round/>
            <a:headEnd/>
            <a:tailEnd type="triangle" w="med" len="med"/>
          </a:ln>
          <a:effectLst/>
        </p:spPr>
        <p:txBody>
          <a:bodyPr/>
          <a:lstStyle/>
          <a:p>
            <a:endParaRPr lang="ru-RU"/>
          </a:p>
        </p:txBody>
      </p:sp>
      <p:sp>
        <p:nvSpPr>
          <p:cNvPr id="3103" name="Line 31"/>
          <p:cNvSpPr>
            <a:spLocks noChangeShapeType="1"/>
          </p:cNvSpPr>
          <p:nvPr/>
        </p:nvSpPr>
        <p:spPr bwMode="auto">
          <a:xfrm flipV="1">
            <a:off x="5795963" y="1341438"/>
            <a:ext cx="0" cy="1727200"/>
          </a:xfrm>
          <a:prstGeom prst="line">
            <a:avLst/>
          </a:prstGeom>
          <a:noFill/>
          <a:ln w="9525">
            <a:solidFill>
              <a:schemeClr val="tx1"/>
            </a:solidFill>
            <a:round/>
            <a:headEnd/>
            <a:tailEnd type="triangle" w="med" len="med"/>
          </a:ln>
          <a:effectLst/>
        </p:spPr>
        <p:txBody>
          <a:bodyPr/>
          <a:lstStyle/>
          <a:p>
            <a:endParaRPr lang="ru-RU"/>
          </a:p>
        </p:txBody>
      </p:sp>
      <p:sp>
        <p:nvSpPr>
          <p:cNvPr id="3104" name="Line 32"/>
          <p:cNvSpPr>
            <a:spLocks noChangeShapeType="1"/>
          </p:cNvSpPr>
          <p:nvPr/>
        </p:nvSpPr>
        <p:spPr bwMode="auto">
          <a:xfrm flipV="1">
            <a:off x="6659563" y="1341438"/>
            <a:ext cx="0" cy="1727200"/>
          </a:xfrm>
          <a:prstGeom prst="line">
            <a:avLst/>
          </a:prstGeom>
          <a:noFill/>
          <a:ln w="9525">
            <a:solidFill>
              <a:schemeClr val="tx1"/>
            </a:solidFill>
            <a:round/>
            <a:headEnd/>
            <a:tailEnd type="triangle" w="med" len="med"/>
          </a:ln>
          <a:effectLst/>
        </p:spPr>
        <p:txBody>
          <a:bodyPr/>
          <a:lstStyle/>
          <a:p>
            <a:endParaRPr lang="ru-RU"/>
          </a:p>
        </p:txBody>
      </p:sp>
      <p:sp>
        <p:nvSpPr>
          <p:cNvPr id="3105" name="Line 33"/>
          <p:cNvSpPr>
            <a:spLocks noChangeShapeType="1"/>
          </p:cNvSpPr>
          <p:nvPr/>
        </p:nvSpPr>
        <p:spPr bwMode="auto">
          <a:xfrm>
            <a:off x="3779838" y="3141663"/>
            <a:ext cx="0" cy="1655762"/>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106" name="Line 34"/>
          <p:cNvSpPr>
            <a:spLocks noChangeShapeType="1"/>
          </p:cNvSpPr>
          <p:nvPr/>
        </p:nvSpPr>
        <p:spPr bwMode="auto">
          <a:xfrm>
            <a:off x="4787900" y="3141663"/>
            <a:ext cx="0" cy="1655762"/>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107" name="Line 35"/>
          <p:cNvSpPr>
            <a:spLocks noChangeShapeType="1"/>
          </p:cNvSpPr>
          <p:nvPr/>
        </p:nvSpPr>
        <p:spPr bwMode="auto">
          <a:xfrm>
            <a:off x="5795963" y="3141663"/>
            <a:ext cx="0" cy="1655762"/>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108" name="Line 36"/>
          <p:cNvSpPr>
            <a:spLocks noChangeShapeType="1"/>
          </p:cNvSpPr>
          <p:nvPr/>
        </p:nvSpPr>
        <p:spPr bwMode="auto">
          <a:xfrm>
            <a:off x="6659563" y="3141663"/>
            <a:ext cx="0" cy="1655762"/>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109" name="Text Box 37"/>
          <p:cNvSpPr txBox="1">
            <a:spLocks noChangeArrowheads="1"/>
          </p:cNvSpPr>
          <p:nvPr/>
        </p:nvSpPr>
        <p:spPr bwMode="auto">
          <a:xfrm>
            <a:off x="684213" y="836613"/>
            <a:ext cx="920750" cy="366712"/>
          </a:xfrm>
          <a:prstGeom prst="rect">
            <a:avLst/>
          </a:prstGeom>
          <a:noFill/>
          <a:ln w="9525">
            <a:noFill/>
            <a:miter lim="800000"/>
            <a:headEnd/>
            <a:tailEnd/>
          </a:ln>
          <a:effectLst/>
        </p:spPr>
        <p:txBody>
          <a:bodyPr wrap="none">
            <a:spAutoFit/>
          </a:bodyPr>
          <a:lstStyle/>
          <a:p>
            <a:r>
              <a:rPr lang="az-Latn-AZ" b="1"/>
              <a:t>Zaman</a:t>
            </a:r>
            <a:endParaRPr lang="ru-RU" b="1"/>
          </a:p>
        </p:txBody>
      </p:sp>
      <p:sp>
        <p:nvSpPr>
          <p:cNvPr id="3110" name="Text Box 38"/>
          <p:cNvSpPr txBox="1">
            <a:spLocks noChangeArrowheads="1"/>
          </p:cNvSpPr>
          <p:nvPr/>
        </p:nvSpPr>
        <p:spPr bwMode="auto">
          <a:xfrm>
            <a:off x="808038" y="1720850"/>
            <a:ext cx="539750" cy="366713"/>
          </a:xfrm>
          <a:prstGeom prst="rect">
            <a:avLst/>
          </a:prstGeom>
          <a:noFill/>
          <a:ln w="9525">
            <a:noFill/>
            <a:miter lim="800000"/>
            <a:headEnd/>
            <a:tailEnd/>
          </a:ln>
          <a:effectLst/>
        </p:spPr>
        <p:txBody>
          <a:bodyPr wrap="none">
            <a:spAutoFit/>
          </a:bodyPr>
          <a:lstStyle/>
          <a:p>
            <a:r>
              <a:rPr lang="az-Latn-AZ" b="1"/>
              <a:t>Hal</a:t>
            </a:r>
            <a:endParaRPr lang="ru-RU" b="1"/>
          </a:p>
        </p:txBody>
      </p:sp>
      <p:sp>
        <p:nvSpPr>
          <p:cNvPr id="3111" name="Text Box 39"/>
          <p:cNvSpPr txBox="1">
            <a:spLocks noChangeArrowheads="1"/>
          </p:cNvSpPr>
          <p:nvPr/>
        </p:nvSpPr>
        <p:spPr bwMode="auto">
          <a:xfrm>
            <a:off x="611188" y="2349500"/>
            <a:ext cx="1022350" cy="641350"/>
          </a:xfrm>
          <a:prstGeom prst="rect">
            <a:avLst/>
          </a:prstGeom>
          <a:noFill/>
          <a:ln w="9525">
            <a:noFill/>
            <a:miter lim="800000"/>
            <a:headEnd/>
            <a:tailEnd/>
          </a:ln>
          <a:effectLst/>
        </p:spPr>
        <p:txBody>
          <a:bodyPr wrap="none">
            <a:spAutoFit/>
          </a:bodyPr>
          <a:lstStyle/>
          <a:p>
            <a:r>
              <a:rPr lang="az-Latn-AZ" b="1"/>
              <a:t>Ümumi,</a:t>
            </a:r>
          </a:p>
          <a:p>
            <a:r>
              <a:rPr lang="az-Latn-AZ" b="1"/>
              <a:t>xüsusi</a:t>
            </a:r>
            <a:endParaRPr lang="ru-RU" b="1"/>
          </a:p>
        </p:txBody>
      </p:sp>
      <p:sp>
        <p:nvSpPr>
          <p:cNvPr id="3112" name="Text Box 40"/>
          <p:cNvSpPr txBox="1">
            <a:spLocks noChangeArrowheads="1"/>
          </p:cNvSpPr>
          <p:nvPr/>
        </p:nvSpPr>
        <p:spPr bwMode="auto">
          <a:xfrm>
            <a:off x="611188" y="3213100"/>
            <a:ext cx="1098550" cy="366713"/>
          </a:xfrm>
          <a:prstGeom prst="rect">
            <a:avLst/>
          </a:prstGeom>
          <a:noFill/>
          <a:ln w="9525">
            <a:noFill/>
            <a:miter lim="800000"/>
            <a:headEnd/>
            <a:tailEnd/>
          </a:ln>
          <a:effectLst/>
        </p:spPr>
        <p:txBody>
          <a:bodyPr wrap="none">
            <a:spAutoFit/>
          </a:bodyPr>
          <a:lstStyle/>
          <a:p>
            <a:r>
              <a:rPr lang="az-Latn-AZ" b="1"/>
              <a:t>Tək/cəm</a:t>
            </a:r>
            <a:endParaRPr lang="ru-RU" b="1"/>
          </a:p>
        </p:txBody>
      </p:sp>
      <p:sp>
        <p:nvSpPr>
          <p:cNvPr id="3113" name="Oval 41"/>
          <p:cNvSpPr>
            <a:spLocks noChangeArrowheads="1"/>
          </p:cNvSpPr>
          <p:nvPr/>
        </p:nvSpPr>
        <p:spPr bwMode="auto">
          <a:xfrm>
            <a:off x="271445" y="5373688"/>
            <a:ext cx="1800225" cy="719137"/>
          </a:xfrm>
          <a:prstGeom prst="ellipse">
            <a:avLst/>
          </a:prstGeom>
          <a:solidFill>
            <a:schemeClr val="bg1"/>
          </a:solidFill>
          <a:ln w="9525">
            <a:solidFill>
              <a:schemeClr val="tx1"/>
            </a:solidFill>
            <a:round/>
            <a:headEnd/>
            <a:tailEnd/>
          </a:ln>
          <a:effectLst/>
        </p:spPr>
        <p:txBody>
          <a:bodyPr wrap="none" anchor="ctr"/>
          <a:lstStyle/>
          <a:p>
            <a:pPr algn="ctr"/>
            <a:r>
              <a:rPr lang="az-Latn-AZ" b="1"/>
              <a:t>Söz (leksik </a:t>
            </a:r>
          </a:p>
          <a:p>
            <a:pPr algn="ctr"/>
            <a:r>
              <a:rPr lang="az-Latn-AZ" b="1"/>
              <a:t>mənada)</a:t>
            </a:r>
            <a:endParaRPr lang="ru-RU" b="1"/>
          </a:p>
        </p:txBody>
      </p:sp>
      <p:sp>
        <p:nvSpPr>
          <p:cNvPr id="3115" name="Line 43"/>
          <p:cNvSpPr>
            <a:spLocks noChangeShapeType="1"/>
          </p:cNvSpPr>
          <p:nvPr/>
        </p:nvSpPr>
        <p:spPr bwMode="auto">
          <a:xfrm>
            <a:off x="2071670" y="5734050"/>
            <a:ext cx="576262" cy="0"/>
          </a:xfrm>
          <a:prstGeom prst="line">
            <a:avLst/>
          </a:prstGeom>
          <a:noFill/>
          <a:ln w="9525">
            <a:solidFill>
              <a:schemeClr val="tx1"/>
            </a:solidFill>
            <a:round/>
            <a:headEnd/>
            <a:tailEnd type="triangle" w="med" len="med"/>
          </a:ln>
          <a:effectLst/>
        </p:spPr>
        <p:txBody>
          <a:bodyPr/>
          <a:lstStyle/>
          <a:p>
            <a:endParaRPr lang="ru-RU"/>
          </a:p>
        </p:txBody>
      </p:sp>
      <p:sp>
        <p:nvSpPr>
          <p:cNvPr id="3116" name="Oval 44"/>
          <p:cNvSpPr>
            <a:spLocks noChangeArrowheads="1"/>
          </p:cNvSpPr>
          <p:nvPr/>
        </p:nvSpPr>
        <p:spPr bwMode="auto">
          <a:xfrm>
            <a:off x="2643174"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a:t>1</a:t>
            </a:r>
            <a:endParaRPr lang="ru-RU" b="1"/>
          </a:p>
        </p:txBody>
      </p:sp>
      <p:sp>
        <p:nvSpPr>
          <p:cNvPr id="3118" name="Oval 46"/>
          <p:cNvSpPr>
            <a:spLocks noChangeArrowheads="1"/>
          </p:cNvSpPr>
          <p:nvPr/>
        </p:nvSpPr>
        <p:spPr bwMode="auto">
          <a:xfrm>
            <a:off x="3567109"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a:t>2</a:t>
            </a:r>
            <a:endParaRPr lang="ru-RU" b="1"/>
          </a:p>
        </p:txBody>
      </p:sp>
      <p:sp>
        <p:nvSpPr>
          <p:cNvPr id="3119" name="Oval 47"/>
          <p:cNvSpPr>
            <a:spLocks noChangeArrowheads="1"/>
          </p:cNvSpPr>
          <p:nvPr/>
        </p:nvSpPr>
        <p:spPr bwMode="auto">
          <a:xfrm>
            <a:off x="4572000"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dirty="0"/>
              <a:t>3</a:t>
            </a:r>
            <a:endParaRPr lang="ru-RU" b="1" dirty="0"/>
          </a:p>
        </p:txBody>
      </p:sp>
      <p:sp>
        <p:nvSpPr>
          <p:cNvPr id="3120" name="Oval 48"/>
          <p:cNvSpPr>
            <a:spLocks noChangeArrowheads="1"/>
          </p:cNvSpPr>
          <p:nvPr/>
        </p:nvSpPr>
        <p:spPr bwMode="auto">
          <a:xfrm>
            <a:off x="5651500"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a:t>4</a:t>
            </a:r>
            <a:endParaRPr lang="ru-RU" b="1"/>
          </a:p>
        </p:txBody>
      </p:sp>
      <p:sp>
        <p:nvSpPr>
          <p:cNvPr id="3121" name="Oval 49"/>
          <p:cNvSpPr>
            <a:spLocks noChangeArrowheads="1"/>
          </p:cNvSpPr>
          <p:nvPr/>
        </p:nvSpPr>
        <p:spPr bwMode="auto">
          <a:xfrm>
            <a:off x="6516688"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a:t>5</a:t>
            </a:r>
            <a:endParaRPr lang="ru-RU" b="1"/>
          </a:p>
        </p:txBody>
      </p:sp>
      <p:sp>
        <p:nvSpPr>
          <p:cNvPr id="3122" name="Oval 50"/>
          <p:cNvSpPr>
            <a:spLocks noChangeArrowheads="1"/>
          </p:cNvSpPr>
          <p:nvPr/>
        </p:nvSpPr>
        <p:spPr bwMode="auto">
          <a:xfrm>
            <a:off x="7567637" y="5516563"/>
            <a:ext cx="504825" cy="503237"/>
          </a:xfrm>
          <a:prstGeom prst="ellipse">
            <a:avLst/>
          </a:prstGeom>
          <a:solidFill>
            <a:schemeClr val="bg1"/>
          </a:solidFill>
          <a:ln w="9525">
            <a:solidFill>
              <a:schemeClr val="tx1"/>
            </a:solidFill>
            <a:round/>
            <a:headEnd/>
            <a:tailEnd/>
          </a:ln>
          <a:effectLst/>
        </p:spPr>
        <p:txBody>
          <a:bodyPr wrap="none" anchor="ctr"/>
          <a:lstStyle/>
          <a:p>
            <a:pPr algn="ctr"/>
            <a:r>
              <a:rPr lang="az-Latn-AZ" b="1"/>
              <a:t>6</a:t>
            </a:r>
            <a:endParaRPr lang="ru-RU" b="1"/>
          </a:p>
        </p:txBody>
      </p:sp>
      <p:sp>
        <p:nvSpPr>
          <p:cNvPr id="3123" name="Text Box 51"/>
          <p:cNvSpPr txBox="1">
            <a:spLocks noChangeArrowheads="1"/>
          </p:cNvSpPr>
          <p:nvPr/>
        </p:nvSpPr>
        <p:spPr bwMode="auto">
          <a:xfrm>
            <a:off x="2571736" y="6165850"/>
            <a:ext cx="5758756" cy="369332"/>
          </a:xfrm>
          <a:prstGeom prst="rect">
            <a:avLst/>
          </a:prstGeom>
          <a:noFill/>
          <a:ln w="9525">
            <a:noFill/>
            <a:miter lim="800000"/>
            <a:headEnd/>
            <a:tailEnd/>
          </a:ln>
          <a:effectLst/>
        </p:spPr>
        <p:txBody>
          <a:bodyPr wrap="none">
            <a:spAutoFit/>
          </a:bodyPr>
          <a:lstStyle/>
          <a:p>
            <a:r>
              <a:rPr lang="az-Latn-AZ" b="1" dirty="0"/>
              <a:t>İsim        Sifət     </a:t>
            </a:r>
            <a:r>
              <a:rPr lang="az-Latn-AZ" b="1" dirty="0" smtClean="0"/>
              <a:t>          </a:t>
            </a:r>
            <a:r>
              <a:rPr lang="az-Latn-AZ" b="1" dirty="0"/>
              <a:t>Say    </a:t>
            </a:r>
            <a:r>
              <a:rPr lang="az-Latn-AZ" b="1" dirty="0" smtClean="0"/>
              <a:t>      </a:t>
            </a:r>
            <a:r>
              <a:rPr lang="az-Latn-AZ" b="1" dirty="0"/>
              <a:t>Əvəzlik    </a:t>
            </a:r>
            <a:r>
              <a:rPr lang="az-Latn-AZ" b="1" dirty="0" smtClean="0"/>
              <a:t>    Fel             Zərf    </a:t>
            </a:r>
            <a:endParaRPr lang="ru-RU" b="1" dirty="0"/>
          </a:p>
        </p:txBody>
      </p:sp>
      <p:sp>
        <p:nvSpPr>
          <p:cNvPr id="51" name="TextBox 50"/>
          <p:cNvSpPr txBox="1"/>
          <p:nvPr/>
        </p:nvSpPr>
        <p:spPr>
          <a:xfrm>
            <a:off x="7929586" y="3929066"/>
            <a:ext cx="304892" cy="369332"/>
          </a:xfrm>
          <a:prstGeom prst="rect">
            <a:avLst/>
          </a:prstGeom>
          <a:noFill/>
        </p:spPr>
        <p:txBody>
          <a:bodyPr wrap="none" rtlCol="0">
            <a:spAutoFit/>
          </a:bodyPr>
          <a:lstStyle/>
          <a:p>
            <a:r>
              <a:rPr lang="az-Latn-AZ" dirty="0" smtClean="0"/>
              <a:t>X</a:t>
            </a:r>
            <a:endParaRPr lang="ru-RU" dirty="0"/>
          </a:p>
        </p:txBody>
      </p:sp>
      <p:sp>
        <p:nvSpPr>
          <p:cNvPr id="54" name="TextBox 53"/>
          <p:cNvSpPr txBox="1"/>
          <p:nvPr/>
        </p:nvSpPr>
        <p:spPr>
          <a:xfrm>
            <a:off x="1071538" y="285728"/>
            <a:ext cx="296876" cy="369332"/>
          </a:xfrm>
          <a:prstGeom prst="rect">
            <a:avLst/>
          </a:prstGeom>
          <a:noFill/>
        </p:spPr>
        <p:txBody>
          <a:bodyPr wrap="none" rtlCol="0">
            <a:spAutoFit/>
          </a:bodyPr>
          <a:lstStyle/>
          <a:p>
            <a:r>
              <a:rPr lang="az-Latn-AZ" dirty="0" smtClean="0"/>
              <a:t>Y</a:t>
            </a:r>
            <a:endParaRPr lang="ru-RU" dirty="0"/>
          </a:p>
        </p:txBody>
      </p:sp>
      <p:sp>
        <p:nvSpPr>
          <p:cNvPr id="56" name="TextBox 55"/>
          <p:cNvSpPr txBox="1"/>
          <p:nvPr/>
        </p:nvSpPr>
        <p:spPr>
          <a:xfrm>
            <a:off x="2285984" y="4857760"/>
            <a:ext cx="6277681" cy="369332"/>
          </a:xfrm>
          <a:prstGeom prst="rect">
            <a:avLst/>
          </a:prstGeom>
          <a:noFill/>
        </p:spPr>
        <p:txBody>
          <a:bodyPr wrap="none" rtlCol="0">
            <a:spAutoFit/>
          </a:bodyPr>
          <a:lstStyle/>
          <a:p>
            <a:r>
              <a:rPr lang="az-Latn-AZ" dirty="0" smtClean="0"/>
              <a:t>x1 – 0,1          x2 - 0,2       x3- 0,3      x4 – 0,4     x5- 0,5        x6 – 0,6 </a:t>
            </a:r>
            <a:endParaRPr lang="ru-RU" dirty="0"/>
          </a:p>
        </p:txBody>
      </p:sp>
      <p:sp>
        <p:nvSpPr>
          <p:cNvPr id="57" name="Line 8"/>
          <p:cNvSpPr>
            <a:spLocks noChangeShapeType="1"/>
          </p:cNvSpPr>
          <p:nvPr/>
        </p:nvSpPr>
        <p:spPr bwMode="auto">
          <a:xfrm>
            <a:off x="7715272" y="571480"/>
            <a:ext cx="0" cy="4392613"/>
          </a:xfrm>
          <a:prstGeom prst="line">
            <a:avLst/>
          </a:prstGeom>
          <a:noFill/>
          <a:ln w="9525">
            <a:solidFill>
              <a:schemeClr val="tx1"/>
            </a:solidFill>
            <a:round/>
            <a:headEnd/>
            <a:tailEnd/>
          </a:ln>
          <a:effectLst/>
        </p:spPr>
        <p:txBody>
          <a:bodyPr/>
          <a:lstStyle/>
          <a:p>
            <a:endParaRPr lang="ru-RU"/>
          </a:p>
        </p:txBody>
      </p:sp>
      <p:sp>
        <p:nvSpPr>
          <p:cNvPr id="59" name="TextBox 58"/>
          <p:cNvSpPr txBox="1"/>
          <p:nvPr/>
        </p:nvSpPr>
        <p:spPr>
          <a:xfrm>
            <a:off x="357158" y="857232"/>
            <a:ext cx="301686" cy="2862322"/>
          </a:xfrm>
          <a:prstGeom prst="rect">
            <a:avLst/>
          </a:prstGeom>
          <a:noFill/>
        </p:spPr>
        <p:txBody>
          <a:bodyPr wrap="none" rtlCol="0">
            <a:spAutoFit/>
          </a:bodyPr>
          <a:lstStyle/>
          <a:p>
            <a:r>
              <a:rPr lang="az-Latn-AZ" dirty="0" smtClean="0"/>
              <a:t>4</a:t>
            </a:r>
          </a:p>
          <a:p>
            <a:endParaRPr lang="az-Latn-AZ" dirty="0" smtClean="0"/>
          </a:p>
          <a:p>
            <a:endParaRPr lang="az-Latn-AZ" dirty="0" smtClean="0"/>
          </a:p>
          <a:p>
            <a:r>
              <a:rPr lang="az-Latn-AZ" dirty="0" smtClean="0"/>
              <a:t>3</a:t>
            </a:r>
          </a:p>
          <a:p>
            <a:endParaRPr lang="az-Latn-AZ" dirty="0" smtClean="0"/>
          </a:p>
          <a:p>
            <a:endParaRPr lang="az-Latn-AZ" dirty="0" smtClean="0"/>
          </a:p>
          <a:p>
            <a:r>
              <a:rPr lang="az-Latn-AZ" dirty="0" smtClean="0"/>
              <a:t>2</a:t>
            </a:r>
          </a:p>
          <a:p>
            <a:endParaRPr lang="az-Latn-AZ" dirty="0" smtClean="0"/>
          </a:p>
          <a:p>
            <a:endParaRPr lang="az-Latn-AZ" dirty="0" smtClean="0"/>
          </a:p>
          <a:p>
            <a:r>
              <a:rPr lang="az-Latn-AZ" dirty="0" smtClean="0"/>
              <a:t>1</a:t>
            </a:r>
            <a:endParaRPr lang="ru-RU" dirty="0"/>
          </a:p>
        </p:txBody>
      </p:sp>
    </p:spTree>
    <p:extLst>
      <p:ext uri="{BB962C8B-B14F-4D97-AF65-F5344CB8AC3E}">
        <p14:creationId xmlns:p14="http://schemas.microsoft.com/office/powerpoint/2010/main" val="1226549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81000"/>
            <a:ext cx="6553200" cy="838200"/>
          </a:xfrm>
        </p:spPr>
        <p:txBody>
          <a:bodyPr/>
          <a:lstStyle/>
          <a:p>
            <a:r>
              <a:rPr lang="en-US" sz="1600" dirty="0"/>
              <a:t>6_the INTERNATIONAL KOMPYUTER A</a:t>
            </a:r>
            <a:r>
              <a:rPr lang="az-Latn-AZ" sz="1600" dirty="0"/>
              <a:t>ND </a:t>
            </a:r>
            <a:r>
              <a:rPr lang="en-US" sz="1600" dirty="0"/>
              <a:t>INSTRUCTIONAL TECHNOLOGIES </a:t>
            </a:r>
            <a:r>
              <a:rPr lang="az-Latn-AZ" sz="1600" dirty="0"/>
              <a:t> </a:t>
            </a:r>
            <a:r>
              <a:rPr lang="az-Latn-AZ" sz="1600" dirty="0" smtClean="0"/>
              <a:t>  </a:t>
            </a:r>
            <a:r>
              <a:rPr lang="en-US" sz="1600" dirty="0" smtClean="0"/>
              <a:t>SIMPOSIUM</a:t>
            </a:r>
            <a:br>
              <a:rPr lang="en-US" sz="1600" dirty="0" smtClean="0"/>
            </a:br>
            <a:r>
              <a:rPr lang="en-US" sz="1600" dirty="0" smtClean="0"/>
              <a:t> </a:t>
            </a:r>
            <a:r>
              <a:rPr lang="en-US" sz="1600" dirty="0"/>
              <a:t>GAZIANTEP 4.10-6.10.2012</a:t>
            </a:r>
            <a:r>
              <a:rPr lang="ru-RU" sz="1600" dirty="0"/>
              <a:t/>
            </a:r>
            <a:br>
              <a:rPr lang="ru-RU" sz="1600" dirty="0"/>
            </a:br>
            <a:endParaRPr lang="ru-RU" sz="1600" dirty="0"/>
          </a:p>
        </p:txBody>
      </p:sp>
      <p:sp>
        <p:nvSpPr>
          <p:cNvPr id="3" name="Прямоугольник 2"/>
          <p:cNvSpPr/>
          <p:nvPr/>
        </p:nvSpPr>
        <p:spPr>
          <a:xfrm>
            <a:off x="1752600" y="1219200"/>
            <a:ext cx="5105400" cy="4770537"/>
          </a:xfrm>
          <a:prstGeom prst="rect">
            <a:avLst/>
          </a:prstGeom>
        </p:spPr>
        <p:txBody>
          <a:bodyPr wrap="square">
            <a:spAutoFit/>
          </a:bodyPr>
          <a:lstStyle/>
          <a:p>
            <a:r>
              <a:rPr lang="az-Latn-AZ" sz="1600" b="1" dirty="0"/>
              <a:t> </a:t>
            </a:r>
            <a:endParaRPr lang="ru-RU" sz="1600" b="1" dirty="0"/>
          </a:p>
          <a:p>
            <a:r>
              <a:rPr lang="az-Latn-AZ" sz="1600" b="1" dirty="0"/>
              <a:t>Konstruktiv təlim</a:t>
            </a:r>
            <a:r>
              <a:rPr lang="az-Latn-AZ" sz="1600" b="1" dirty="0">
                <a:sym typeface="Symbol"/>
              </a:rPr>
              <a:t></a:t>
            </a:r>
            <a:r>
              <a:rPr lang="az-Latn-AZ" sz="1600" b="1" dirty="0"/>
              <a:t>          </a:t>
            </a:r>
            <a:r>
              <a:rPr lang="az-Latn-AZ" sz="1600" b="1" dirty="0" smtClean="0"/>
              <a:t>şakgrd </a:t>
            </a:r>
            <a:r>
              <a:rPr lang="az-Latn-AZ" sz="1600" b="1" dirty="0"/>
              <a:t>öz yaradıçı fəaliyyəti ilə:</a:t>
            </a:r>
            <a:endParaRPr lang="ru-RU" sz="1600" b="1" dirty="0"/>
          </a:p>
          <a:p>
            <a:r>
              <a:rPr lang="az-Latn-AZ" sz="1600" b="1" dirty="0"/>
              <a:t> </a:t>
            </a:r>
            <a:endParaRPr lang="ru-RU" sz="1600" b="1" dirty="0"/>
          </a:p>
          <a:p>
            <a:r>
              <a:rPr lang="az-Latn-AZ" sz="1600" b="1" dirty="0"/>
              <a:t>                                                    program cətcivısindən kənara cıxır;</a:t>
            </a:r>
            <a:endParaRPr lang="ru-RU" sz="1600" b="1" dirty="0"/>
          </a:p>
          <a:p>
            <a:r>
              <a:rPr lang="az-Latn-AZ" sz="1600" b="1" dirty="0"/>
              <a:t>                                                     yeni perspektivlər görür;,</a:t>
            </a:r>
            <a:endParaRPr lang="ru-RU" sz="1600" b="1" dirty="0"/>
          </a:p>
          <a:p>
            <a:r>
              <a:rPr lang="az-Latn-AZ" sz="1600" b="1" dirty="0"/>
              <a:t>                                                    öz biliklərindən çıxış edərək yeni bilik yaradır;</a:t>
            </a:r>
            <a:endParaRPr lang="ru-RU" sz="1600" b="1" dirty="0"/>
          </a:p>
          <a:p>
            <a:r>
              <a:rPr lang="az-Latn-AZ" sz="1600" b="1" dirty="0"/>
              <a:t>                                                    qarşılıqlı </a:t>
            </a:r>
            <a:r>
              <a:rPr lang="az-Latn-AZ" sz="1600" b="1" dirty="0" smtClean="0"/>
              <a:t>dialoji </a:t>
            </a:r>
            <a:r>
              <a:rPr lang="az-Latn-AZ" sz="1600" b="1" dirty="0"/>
              <a:t>əlaqədə biliklərini </a:t>
            </a:r>
            <a:endParaRPr lang="ru-RU" sz="1600" b="1" dirty="0"/>
          </a:p>
          <a:p>
            <a:r>
              <a:rPr lang="az-Latn-AZ" sz="1600" b="1" dirty="0"/>
              <a:t>                                                     genişləndirib, möhkəmləndirir;</a:t>
            </a:r>
            <a:endParaRPr lang="ru-RU" sz="1600" b="1" dirty="0"/>
          </a:p>
          <a:p>
            <a:r>
              <a:rPr lang="az-Latn-AZ" sz="1600" b="1" dirty="0"/>
              <a:t>                                                     biliklərini bərpa  edərək , səhvlərini düzəldir;,                                                                                                                                      </a:t>
            </a:r>
            <a:endParaRPr lang="ru-RU" sz="1600" b="1" dirty="0"/>
          </a:p>
          <a:p>
            <a:r>
              <a:rPr lang="az-Latn-AZ" sz="1600" b="1" dirty="0"/>
              <a:t>                                                     biliklər arasında məntigi əlaqələr yaradır;</a:t>
            </a:r>
            <a:endParaRPr lang="ru-RU" sz="1600" b="1" dirty="0"/>
          </a:p>
          <a:p>
            <a:r>
              <a:rPr lang="az-Latn-AZ" sz="1600" b="1" dirty="0"/>
              <a:t>                                                     müzakirədə yaranan biliyin quruluşuna                                             </a:t>
            </a:r>
            <a:endParaRPr lang="ru-RU" sz="1600" b="1" dirty="0"/>
          </a:p>
          <a:p>
            <a:r>
              <a:rPr lang="az-Latn-AZ" sz="1600" b="1" dirty="0"/>
              <a:t>                                                     uyğunlaşmış biliyini yaradır.</a:t>
            </a:r>
            <a:endParaRPr lang="ru-RU" sz="1600" b="1" dirty="0"/>
          </a:p>
        </p:txBody>
      </p:sp>
    </p:spTree>
    <p:extLst>
      <p:ext uri="{BB962C8B-B14F-4D97-AF65-F5344CB8AC3E}">
        <p14:creationId xmlns:p14="http://schemas.microsoft.com/office/powerpoint/2010/main" val="28550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8077200" cy="1325562"/>
          </a:xfrm>
        </p:spPr>
        <p:txBody>
          <a:bodyPr>
            <a:normAutofit fontScale="90000"/>
          </a:bodyPr>
          <a:lstStyle/>
          <a:p>
            <a:r>
              <a:rPr lang="en-US" sz="1800" b="1" dirty="0" smtClean="0"/>
              <a:t>6_the INTERNATIONAL </a:t>
            </a:r>
            <a:r>
              <a:rPr lang="en-US" sz="1800" b="1" dirty="0" smtClean="0"/>
              <a:t>KOMPUTER </a:t>
            </a:r>
            <a:r>
              <a:rPr lang="en-US" sz="1800" b="1" dirty="0" smtClean="0"/>
              <a:t>AND INSTRUCTIONAL TECHNOLOGIES SIMPOSIUM GAZIANTEP 4.10-6.10.2012</a:t>
            </a:r>
            <a:r>
              <a:rPr lang="en-US" sz="1800" dirty="0" smtClean="0"/>
              <a:t/>
            </a:r>
            <a:br>
              <a:rPr lang="en-US" sz="1800" dirty="0" smtClean="0"/>
            </a:br>
            <a:r>
              <a:rPr lang="en-US" sz="1800" b="1" dirty="0" smtClean="0"/>
              <a:t>T</a:t>
            </a:r>
            <a:r>
              <a:rPr lang="az-Latn-AZ" sz="1800" b="1" dirty="0" smtClean="0"/>
              <a:t>əlimi </a:t>
            </a:r>
            <a:r>
              <a:rPr lang="en-US" sz="1800" b="1" dirty="0" smtClean="0"/>
              <a:t>formal-m</a:t>
            </a:r>
            <a:r>
              <a:rPr lang="az-Latn-AZ" sz="1800" b="1" dirty="0" smtClean="0"/>
              <a:t>ə</a:t>
            </a:r>
            <a:r>
              <a:rPr lang="en-US" sz="1800" b="1" dirty="0" err="1" smtClean="0"/>
              <a:t>ntiqi</a:t>
            </a:r>
            <a:r>
              <a:rPr lang="en-US" sz="1800" b="1" dirty="0" smtClean="0"/>
              <a:t> v</a:t>
            </a:r>
            <a:r>
              <a:rPr lang="az-Latn-AZ" sz="1800" b="1" dirty="0" smtClean="0"/>
              <a:t>ə</a:t>
            </a:r>
            <a:r>
              <a:rPr lang="en-US" sz="1800" b="1" dirty="0" smtClean="0"/>
              <a:t> </a:t>
            </a:r>
            <a:r>
              <a:rPr lang="en-US" sz="1800" b="1" dirty="0" err="1" smtClean="0"/>
              <a:t>qeyri</a:t>
            </a:r>
            <a:r>
              <a:rPr lang="en-US" sz="1800" b="1" dirty="0" smtClean="0"/>
              <a:t>- s</a:t>
            </a:r>
            <a:r>
              <a:rPr lang="az-Latn-AZ" sz="1800" b="1" dirty="0" smtClean="0"/>
              <a:t>ə</a:t>
            </a:r>
            <a:r>
              <a:rPr lang="en-US" sz="1800" b="1" dirty="0" err="1" smtClean="0"/>
              <a:t>lis</a:t>
            </a:r>
            <a:r>
              <a:rPr lang="en-US" sz="1800" b="1" dirty="0" smtClean="0"/>
              <a:t> m</a:t>
            </a:r>
            <a:r>
              <a:rPr lang="az-Latn-AZ" sz="1800" b="1" dirty="0" smtClean="0"/>
              <a:t>ə</a:t>
            </a:r>
            <a:r>
              <a:rPr lang="en-US" sz="1800" b="1" dirty="0" err="1" smtClean="0"/>
              <a:t>ntiql</a:t>
            </a:r>
            <a:r>
              <a:rPr lang="az-Latn-AZ" sz="1800" b="1" dirty="0" smtClean="0"/>
              <a:t>ə</a:t>
            </a:r>
            <a:r>
              <a:rPr lang="en-US" sz="1800" b="1" dirty="0" smtClean="0"/>
              <a:t> </a:t>
            </a:r>
            <a:r>
              <a:rPr lang="az-Latn-AZ" sz="1800" b="1" dirty="0" smtClean="0"/>
              <a:t>modelləşdirilməsi</a:t>
            </a:r>
            <a:r>
              <a:rPr lang="en-US" sz="5400" b="1" dirty="0" smtClean="0"/>
              <a:t/>
            </a:r>
            <a:br>
              <a:rPr lang="en-US" sz="5400" b="1" dirty="0" smtClean="0"/>
            </a:br>
            <a:endParaRPr lang="ru-RU" dirty="0"/>
          </a:p>
        </p:txBody>
      </p:sp>
      <p:sp>
        <p:nvSpPr>
          <p:cNvPr id="3" name="Объект 2"/>
          <p:cNvSpPr>
            <a:spLocks noGrp="1"/>
          </p:cNvSpPr>
          <p:nvPr>
            <p:ph sz="quarter" idx="13"/>
          </p:nvPr>
        </p:nvSpPr>
        <p:spPr>
          <a:xfrm>
            <a:off x="428767" y="1019033"/>
            <a:ext cx="8229600" cy="4678363"/>
          </a:xfrm>
        </p:spPr>
        <p:txBody>
          <a:bodyPr/>
          <a:lstStyle/>
          <a:p>
            <a:endParaRPr lang="ru-RU" dirty="0"/>
          </a:p>
        </p:txBody>
      </p:sp>
      <p:pic>
        <p:nvPicPr>
          <p:cNvPr id="4" name="Picture 11" descr="sxem"/>
          <p:cNvPicPr>
            <a:picLocks noChangeAspect="1" noChangeArrowheads="1"/>
          </p:cNvPicPr>
          <p:nvPr/>
        </p:nvPicPr>
        <p:blipFill>
          <a:blip r:embed="rId2" cstate="print"/>
          <a:srcRect/>
          <a:stretch>
            <a:fillRect/>
          </a:stretch>
        </p:blipFill>
        <p:spPr bwMode="auto">
          <a:xfrm>
            <a:off x="381000" y="990600"/>
            <a:ext cx="8153400" cy="5546678"/>
          </a:xfrm>
          <a:prstGeom prst="rect">
            <a:avLst/>
          </a:prstGeom>
          <a:noFill/>
        </p:spPr>
      </p:pic>
      <p:sp>
        <p:nvSpPr>
          <p:cNvPr id="5" name="Прямоугольник 4"/>
          <p:cNvSpPr/>
          <p:nvPr/>
        </p:nvSpPr>
        <p:spPr>
          <a:xfrm>
            <a:off x="2590800" y="5715000"/>
            <a:ext cx="4572000" cy="646331"/>
          </a:xfrm>
          <a:prstGeom prst="rect">
            <a:avLst/>
          </a:prstGeom>
        </p:spPr>
        <p:txBody>
          <a:bodyPr>
            <a:spAutoFit/>
          </a:bodyPr>
          <a:lstStyle/>
          <a:p>
            <a:r>
              <a:rPr lang="az-Latn-AZ" b="1" dirty="0"/>
              <a:t>Fatma xanım Bunyatova  </a:t>
            </a:r>
            <a:r>
              <a:rPr lang="az-Latn-AZ" dirty="0"/>
              <a:t> Bakı Azərbaycan </a:t>
            </a:r>
            <a:endParaRPr lang="en-US" dirty="0"/>
          </a:p>
          <a:p>
            <a:r>
              <a:rPr lang="az-Latn-AZ" dirty="0"/>
              <a:t> fatmaxanum</a:t>
            </a:r>
            <a:r>
              <a:rPr lang="en-US" dirty="0"/>
              <a:t>@</a:t>
            </a:r>
            <a:r>
              <a:rPr lang="az-Latn-AZ" dirty="0"/>
              <a:t> rambler</a:t>
            </a:r>
            <a:r>
              <a:rPr lang="en-US" dirty="0"/>
              <a:t>.</a:t>
            </a:r>
            <a:r>
              <a:rPr lang="az-Latn-AZ" dirty="0"/>
              <a:t>ru</a:t>
            </a:r>
            <a:endParaRPr lang="az-Latn-AZ" b="1" dirty="0"/>
          </a:p>
        </p:txBody>
      </p:sp>
    </p:spTree>
    <p:extLst>
      <p:ext uri="{BB962C8B-B14F-4D97-AF65-F5344CB8AC3E}">
        <p14:creationId xmlns:p14="http://schemas.microsoft.com/office/powerpoint/2010/main" val="127736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
          <p:cNvSpPr>
            <a:spLocks noGrp="1" noChangeArrowheads="1"/>
          </p:cNvSpPr>
          <p:nvPr>
            <p:ph type="title"/>
          </p:nvPr>
        </p:nvSpPr>
        <p:spPr bwMode="auto">
          <a:xfrm>
            <a:off x="928688" y="235377"/>
            <a:ext cx="7286625" cy="830997"/>
          </a:xfrm>
        </p:spPr>
        <p:txBody>
          <a:bodyPr wrap="square" lIns="91440" tIns="45720" rIns="91440" bIns="45720" numCol="1" anchor="ctr" anchorCtr="0" compatLnSpc="1">
            <a:prstTxWarp prst="textNoShape">
              <a:avLst/>
            </a:prstTxWarp>
            <a:spAutoFit/>
          </a:bodyPr>
          <a:lstStyle/>
          <a:p>
            <a:pPr algn="ctr"/>
            <a:r>
              <a:rPr lang="en-US" sz="1600" dirty="0"/>
              <a:t>6_the INTERNATIONAL </a:t>
            </a:r>
            <a:r>
              <a:rPr lang="en-US" sz="1600" dirty="0" smtClean="0"/>
              <a:t>KOMPUTER </a:t>
            </a:r>
            <a:r>
              <a:rPr lang="en-US" sz="1600" dirty="0"/>
              <a:t>A</a:t>
            </a:r>
            <a:r>
              <a:rPr lang="az-Latn-AZ" sz="1600" dirty="0"/>
              <a:t>ND </a:t>
            </a:r>
            <a:r>
              <a:rPr lang="en-US" sz="1600" dirty="0"/>
              <a:t>INSTRUCTIONAL TECHNOLOGIES </a:t>
            </a:r>
            <a:r>
              <a:rPr lang="az-Latn-AZ" sz="1600" dirty="0"/>
              <a:t>                         </a:t>
            </a:r>
            <a:r>
              <a:rPr lang="en-US" sz="1600" dirty="0"/>
              <a:t>SIMPOSIUM GAZIANTEP 4.10-6.10.2012</a:t>
            </a:r>
            <a:r>
              <a:rPr lang="ru-RU" sz="1600" dirty="0"/>
              <a:t/>
            </a:r>
            <a:br>
              <a:rPr lang="ru-RU" sz="1600" dirty="0"/>
            </a:br>
            <a:endParaRPr lang="en-US" sz="1600" cap="none" dirty="0" smtClean="0">
              <a:solidFill>
                <a:srgbClr val="002060"/>
              </a:solidFill>
              <a:latin typeface="Times New Roman" pitchFamily="18" charset="0"/>
              <a:ea typeface="Calibri" pitchFamily="34" charset="0"/>
              <a:cs typeface="Times New Roman" pitchFamily="18" charset="0"/>
            </a:endParaRPr>
          </a:p>
        </p:txBody>
      </p:sp>
      <p:pic>
        <p:nvPicPr>
          <p:cNvPr id="8194" name="Content Placeholder 3" descr="233.jpg"/>
          <p:cNvPicPr>
            <a:picLocks noGrp="1" noChangeAspect="1"/>
          </p:cNvPicPr>
          <p:nvPr>
            <p:ph sz="quarter" idx="13"/>
          </p:nvPr>
        </p:nvPicPr>
        <p:blipFill>
          <a:blip r:embed="rId4" cstate="print">
            <a:extLst>
              <a:ext uri="{28A0092B-C50C-407E-A947-70E740481C1C}">
                <a14:useLocalDpi xmlns:a14="http://schemas.microsoft.com/office/drawing/2010/main" val="0"/>
              </a:ext>
            </a:extLst>
          </a:blip>
          <a:srcRect b="13725"/>
          <a:stretch>
            <a:fillRect/>
          </a:stretch>
        </p:blipFill>
        <p:spPr>
          <a:xfrm>
            <a:off x="714375" y="1714500"/>
            <a:ext cx="2779713" cy="3214688"/>
          </a:xfrm>
        </p:spPr>
      </p:pic>
      <p:sp>
        <p:nvSpPr>
          <p:cNvPr id="8196" name="Content Placeholder 4"/>
          <p:cNvSpPr>
            <a:spLocks noGrp="1"/>
          </p:cNvSpPr>
          <p:nvPr>
            <p:ph sz="quarter" idx="14"/>
          </p:nvPr>
        </p:nvSpPr>
        <p:spPr>
          <a:xfrm>
            <a:off x="3714750" y="2428875"/>
            <a:ext cx="5286375" cy="3000375"/>
          </a:xfrm>
        </p:spPr>
        <p:txBody>
          <a:bodyPr/>
          <a:lstStyle/>
          <a:p>
            <a:pPr eaLnBrk="1" hangingPunct="1">
              <a:buClr>
                <a:srgbClr val="0070C0"/>
              </a:buClr>
              <a:buFont typeface="Wingdings" pitchFamily="2" charset="2"/>
              <a:buChar char=""/>
            </a:pPr>
            <a:r>
              <a:rPr lang="az-Latn-AZ" sz="2000" dirty="0" smtClean="0">
                <a:latin typeface="Times New Roman" pitchFamily="18" charset="0"/>
                <a:cs typeface="Times New Roman" pitchFamily="18" charset="0"/>
              </a:rPr>
              <a:t>n</a:t>
            </a:r>
            <a:r>
              <a:rPr lang="en-US" sz="2000" dirty="0" err="1" smtClean="0">
                <a:latin typeface="Times New Roman" pitchFamily="18" charset="0"/>
                <a:cs typeface="Times New Roman" pitchFamily="18" charset="0"/>
              </a:rPr>
              <a:t>ano-texnoloji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məktəbin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qapılarını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dö</a:t>
            </a:r>
            <a:r>
              <a:rPr lang="az-Latn-AZ" sz="2000" dirty="0" smtClean="0">
                <a:latin typeface="Times New Roman" pitchFamily="18" charset="0"/>
                <a:cs typeface="Times New Roman" pitchFamily="18" charset="0"/>
              </a:rPr>
              <a:t>y</a:t>
            </a:r>
            <a:r>
              <a:rPr lang="en-US" sz="2000" dirty="0" err="1" smtClean="0">
                <a:latin typeface="Times New Roman" pitchFamily="18" charset="0"/>
                <a:cs typeface="Times New Roman" pitchFamily="18" charset="0"/>
              </a:rPr>
              <a:t>ür</a:t>
            </a:r>
            <a:r>
              <a:rPr lang="az-Latn-AZ"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eaLnBrk="1" hangingPunct="1">
              <a:buClr>
                <a:srgbClr val="0070C0"/>
              </a:buClr>
              <a:buFont typeface="Wingdings" pitchFamily="2" charset="2"/>
              <a:buChar char=""/>
            </a:pPr>
            <a:r>
              <a:rPr lang="az-Latn-AZ" sz="2000" dirty="0" smtClean="0">
                <a:latin typeface="Times New Roman" pitchFamily="18" charset="0"/>
                <a:cs typeface="Times New Roman" pitchFamily="18" charset="0"/>
              </a:rPr>
              <a:t>fənn biliklərinin formal və</a:t>
            </a:r>
            <a:r>
              <a:rPr lang="en-US" sz="2000" dirty="0" smtClean="0">
                <a:latin typeface="Times New Roman" pitchFamily="18" charset="0"/>
                <a:cs typeface="Times New Roman" pitchFamily="18" charset="0"/>
              </a:rPr>
              <a:t> </a:t>
            </a:r>
            <a:r>
              <a:rPr lang="az-Latn-AZ" sz="2000" dirty="0" smtClean="0">
                <a:latin typeface="Times New Roman" pitchFamily="18" charset="0"/>
                <a:cs typeface="Times New Roman" pitchFamily="18" charset="0"/>
              </a:rPr>
              <a:t>qeyri səlist modeli;</a:t>
            </a:r>
          </a:p>
          <a:p>
            <a:pPr eaLnBrk="1" hangingPunct="1">
              <a:buClr>
                <a:srgbClr val="0070C0"/>
              </a:buClr>
              <a:buFont typeface="Wingdings" pitchFamily="2" charset="2"/>
              <a:buChar char=""/>
            </a:pPr>
            <a:r>
              <a:rPr lang="az-Latn-AZ" sz="2000" dirty="0" smtClean="0">
                <a:latin typeface="Times New Roman" pitchFamily="18" charset="0"/>
                <a:cs typeface="Times New Roman" pitchFamily="18" charset="0"/>
              </a:rPr>
              <a:t>biliklərin nanostrukturları;</a:t>
            </a:r>
            <a:endParaRPr lang="en-US" sz="2000" dirty="0" smtClean="0">
              <a:latin typeface="Times New Roman" pitchFamily="18" charset="0"/>
              <a:cs typeface="Times New Roman" pitchFamily="18" charset="0"/>
            </a:endParaRPr>
          </a:p>
          <a:p>
            <a:pPr eaLnBrk="1" hangingPunct="1">
              <a:buClr>
                <a:srgbClr val="0070C0"/>
              </a:buClr>
              <a:buFont typeface="Wingdings" pitchFamily="2" charset="2"/>
              <a:buChar char=""/>
            </a:pPr>
            <a:r>
              <a:rPr lang="en-US" sz="2000" dirty="0" smtClean="0">
                <a:latin typeface="Times New Roman" pitchFamily="18" charset="0"/>
                <a:cs typeface="Times New Roman" pitchFamily="18" charset="0"/>
              </a:rPr>
              <a:t> </a:t>
            </a:r>
            <a:r>
              <a:rPr lang="az-Latn-AZ" sz="2000" dirty="0" smtClean="0">
                <a:latin typeface="Times New Roman" pitchFamily="18" charset="0"/>
                <a:cs typeface="Times New Roman" pitchFamily="18" charset="0"/>
              </a:rPr>
              <a:t>nano- dərsliklər;</a:t>
            </a:r>
            <a:endParaRPr lang="ru-RU" sz="2000" dirty="0" smtClean="0">
              <a:latin typeface="Times New Roman" pitchFamily="18" charset="0"/>
              <a:cs typeface="Times New Roman" pitchFamily="18" charset="0"/>
            </a:endParaRPr>
          </a:p>
          <a:p>
            <a:pPr>
              <a:buClr>
                <a:srgbClr val="0070C0"/>
              </a:buClr>
              <a:buFont typeface="Wingdings" pitchFamily="2" charset="2"/>
              <a:buChar char=""/>
            </a:pPr>
            <a:r>
              <a:rPr lang="en-US" sz="2000" dirty="0" err="1">
                <a:latin typeface="Times New Roman" pitchFamily="18" charset="0"/>
                <a:cs typeface="Times New Roman" pitchFamily="18" charset="0"/>
              </a:rPr>
              <a:t>nano</a:t>
            </a:r>
            <a:r>
              <a:rPr lang="en-US" sz="2000" dirty="0">
                <a:latin typeface="Times New Roman" pitchFamily="18" charset="0"/>
                <a:cs typeface="Times New Roman" pitchFamily="18" charset="0"/>
              </a:rPr>
              <a:t>-t</a:t>
            </a:r>
            <a:r>
              <a:rPr lang="az-Latn-AZ" sz="2000" dirty="0">
                <a:latin typeface="Times New Roman" pitchFamily="18" charset="0"/>
                <a:cs typeface="Times New Roman" pitchFamily="18" charset="0"/>
              </a:rPr>
              <a:t>əfəkkür</a:t>
            </a:r>
          </a:p>
          <a:p>
            <a:pPr eaLnBrk="1" hangingPunct="1">
              <a:buClr>
                <a:srgbClr val="0070C0"/>
              </a:buClr>
              <a:buFont typeface="Wingdings" pitchFamily="2" charset="2"/>
              <a:buChar char=""/>
            </a:pPr>
            <a:r>
              <a:rPr lang="az-Latn-AZ" sz="2000" dirty="0" smtClean="0">
                <a:latin typeface="Times New Roman" pitchFamily="18" charset="0"/>
                <a:cs typeface="Times New Roman" pitchFamily="18" charset="0"/>
              </a:rPr>
              <a:t>və nələr, nələr...</a:t>
            </a:r>
            <a:endParaRPr lang="ru-RU" sz="2000" dirty="0" smtClean="0">
              <a:latin typeface="Times New Roman" pitchFamily="18" charset="0"/>
              <a:cs typeface="Times New Roman" pitchFamily="18" charset="0"/>
            </a:endParaRPr>
          </a:p>
          <a:p>
            <a:pPr eaLnBrk="1" hangingPunct="1">
              <a:buClr>
                <a:srgbClr val="0070C0"/>
              </a:buClr>
              <a:buFont typeface="Wingdings" pitchFamily="2" charset="2"/>
              <a:buChar char=""/>
            </a:pPr>
            <a:endParaRPr lang="ru-RU" sz="2000" dirty="0" smtClean="0">
              <a:latin typeface="Times New Roman" pitchFamily="18" charset="0"/>
              <a:cs typeface="Times New Roman" pitchFamily="18" charset="0"/>
            </a:endParaRPr>
          </a:p>
        </p:txBody>
      </p:sp>
      <p:sp>
        <p:nvSpPr>
          <p:cNvPr id="8197" name="Rectangle 5"/>
          <p:cNvSpPr>
            <a:spLocks noChangeArrowheads="1"/>
          </p:cNvSpPr>
          <p:nvPr/>
        </p:nvSpPr>
        <p:spPr bwMode="auto">
          <a:xfrm>
            <a:off x="6143625" y="1357313"/>
            <a:ext cx="242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rgbClr val="002060"/>
                </a:solidFill>
                <a:latin typeface="Times New Roman" pitchFamily="18" charset="0"/>
                <a:ea typeface="Calibri" pitchFamily="34" charset="0"/>
                <a:cs typeface="Times New Roman" pitchFamily="18" charset="0"/>
              </a:rPr>
              <a:t> </a:t>
            </a:r>
            <a:endParaRPr lang="ru-RU" dirty="0">
              <a:solidFill>
                <a:srgbClr val="002060"/>
              </a:solidFill>
              <a:ea typeface="Calibri" pitchFamily="34" charset="0"/>
            </a:endParaRPr>
          </a:p>
        </p:txBody>
      </p:sp>
      <p:pic>
        <p:nvPicPr>
          <p:cNvPr id="8199" name="Content Placeholder 3" descr="233.jpg"/>
          <p:cNvPicPr>
            <a:picLocks noChangeAspect="1"/>
          </p:cNvPicPr>
          <p:nvPr/>
        </p:nvPicPr>
        <p:blipFill>
          <a:blip r:embed="rId5">
            <a:extLst>
              <a:ext uri="{28A0092B-C50C-407E-A947-70E740481C1C}">
                <a14:useLocalDpi xmlns:a14="http://schemas.microsoft.com/office/drawing/2010/main" val="0"/>
              </a:ext>
            </a:extLst>
          </a:blip>
          <a:srcRect t="31374"/>
          <a:stretch>
            <a:fillRect/>
          </a:stretch>
        </p:blipFill>
        <p:spPr bwMode="auto">
          <a:xfrm>
            <a:off x="285750" y="1428750"/>
            <a:ext cx="28575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15521" y="3448323"/>
            <a:ext cx="2909771" cy="584775"/>
          </a:xfrm>
          <a:prstGeom prst="rect">
            <a:avLst/>
          </a:prstGeom>
          <a:noFill/>
        </p:spPr>
        <p:txBody>
          <a:bodyPr wrap="none">
            <a:spAutoFit/>
          </a:bodyPr>
          <a:lstStyle/>
          <a:p>
            <a:pPr algn="ctr">
              <a:defRPr/>
            </a:pPr>
            <a:r>
              <a:rPr lang="az-Latn-AZ" sz="3200" b="1" dirty="0">
                <a:ln w="12700">
                  <a:solidFill>
                    <a:srgbClr val="A50021"/>
                  </a:solidFill>
                  <a:prstDash val="solid"/>
                </a:ln>
                <a:solidFill>
                  <a:srgbClr val="A50021"/>
                </a:solidFill>
                <a:effectLst>
                  <a:outerShdw blurRad="41275" dist="20320" dir="1800000" algn="tl" rotWithShape="0">
                    <a:srgbClr val="000000">
                      <a:alpha val="40000"/>
                    </a:srgbClr>
                  </a:outerShdw>
                </a:effectLst>
                <a:latin typeface="Times New Roman" pitchFamily="18" charset="0"/>
                <a:cs typeface="Times New Roman" pitchFamily="18" charset="0"/>
              </a:rPr>
              <a:t>Nano dərsliklər</a:t>
            </a:r>
            <a:endParaRPr lang="en-US" sz="3200" b="1" dirty="0">
              <a:ln w="12700">
                <a:solidFill>
                  <a:srgbClr val="A50021"/>
                </a:solidFill>
                <a:prstDash val="solid"/>
              </a:ln>
              <a:solidFill>
                <a:srgbClr val="A5002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Заголовок 1"/>
          <p:cNvSpPr txBox="1">
            <a:spLocks/>
          </p:cNvSpPr>
          <p:nvPr/>
        </p:nvSpPr>
        <p:spPr>
          <a:xfrm>
            <a:off x="2971800" y="5715000"/>
            <a:ext cx="56743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az-Latn-AZ" sz="1800" smtClean="0"/>
              <a:t>Bunyatova Fatma xanım</a:t>
            </a:r>
            <a:br>
              <a:rPr lang="az-Latn-AZ" sz="1800" smtClean="0"/>
            </a:br>
            <a:r>
              <a:rPr lang="az-Latn-AZ" sz="1800" smtClean="0"/>
              <a:t> fatmaxanum</a:t>
            </a:r>
            <a:r>
              <a:rPr lang="en-US" sz="1800" smtClean="0"/>
              <a:t>@</a:t>
            </a:r>
            <a:r>
              <a:rPr lang="az-Latn-AZ" sz="1800" smtClean="0"/>
              <a:t>rambler.ru</a:t>
            </a:r>
            <a:endParaRPr lang="ru-RU" sz="1800" dirty="0"/>
          </a:p>
        </p:txBody>
      </p:sp>
    </p:spTree>
    <p:extLst>
      <p:ext uri="{BB962C8B-B14F-4D97-AF65-F5344CB8AC3E}">
        <p14:creationId xmlns:p14="http://schemas.microsoft.com/office/powerpoint/2010/main" val="1910336380"/>
      </p:ext>
    </p:extLst>
  </p:cSld>
  <p:clrMapOvr>
    <a:masterClrMapping/>
  </p:clrMapOvr>
  <p:transition spd="slow" advTm="0">
    <p:fade thruBlk="1"/>
    <p:sndAc>
      <p:stSnd>
        <p:snd r:embed="rId3" name="push.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4563" y="368178"/>
            <a:ext cx="419313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z-Latn-AZ" sz="2000" b="1" dirty="0" smtClean="0">
                <a:latin typeface="Times New Roman" pitchFamily="18" charset="0"/>
                <a:ea typeface="Calibri" pitchFamily="34" charset="0"/>
                <a:cs typeface="Times New Roman" pitchFamily="18" charset="0"/>
              </a:rPr>
              <a:t>Yeni modeldə təhsilə gələn yeniliklər</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48" name="Group 47"/>
          <p:cNvGrpSpPr/>
          <p:nvPr/>
        </p:nvGrpSpPr>
        <p:grpSpPr>
          <a:xfrm>
            <a:off x="248289" y="1150027"/>
            <a:ext cx="8625252" cy="5032230"/>
            <a:chOff x="248289" y="1150027"/>
            <a:chExt cx="8625252" cy="5032230"/>
          </a:xfrm>
        </p:grpSpPr>
        <p:sp>
          <p:nvSpPr>
            <p:cNvPr id="2" name="Oval 1"/>
            <p:cNvSpPr/>
            <p:nvPr/>
          </p:nvSpPr>
          <p:spPr>
            <a:xfrm>
              <a:off x="2214546" y="4656670"/>
              <a:ext cx="4286280" cy="152558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3" name="Oval 2"/>
            <p:cNvSpPr/>
            <p:nvPr/>
          </p:nvSpPr>
          <p:spPr>
            <a:xfrm>
              <a:off x="2426359" y="4539207"/>
              <a:ext cx="3918885" cy="120197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z-Latn-AZ" dirty="0" smtClean="0"/>
                <a:t>Nolojilər</a:t>
              </a:r>
              <a:endParaRPr lang="ru-RU" dirty="0"/>
            </a:p>
          </p:txBody>
        </p:sp>
        <p:sp>
          <p:nvSpPr>
            <p:cNvPr id="4" name="Rectangle 3"/>
            <p:cNvSpPr/>
            <p:nvPr/>
          </p:nvSpPr>
          <p:spPr>
            <a:xfrm>
              <a:off x="2592235" y="4857760"/>
              <a:ext cx="3485249" cy="400110"/>
            </a:xfrm>
            <a:prstGeom prst="rect">
              <a:avLst/>
            </a:prstGeom>
            <a:noFill/>
          </p:spPr>
          <p:txBody>
            <a:bodyPr wrap="none" lIns="91440" tIns="45720" rIns="91440" bIns="45720">
              <a:spAutoFit/>
            </a:bodyPr>
            <a:lstStyle/>
            <a:p>
              <a:pPr algn="ctr"/>
              <a:r>
                <a:rPr lang="az-Latn-AZ" sz="2000" b="1" i="1" dirty="0" smtClean="0">
                  <a:ln w="12700">
                    <a:solidFill>
                      <a:srgbClr val="C00000"/>
                    </a:solidFill>
                    <a:prstDash val="solid"/>
                  </a:ln>
                  <a:solidFill>
                    <a:srgbClr val="C00000"/>
                  </a:solidFill>
                  <a:latin typeface="Times New Roman" pitchFamily="18" charset="0"/>
                  <a:cs typeface="Times New Roman" pitchFamily="18" charset="0"/>
                </a:rPr>
                <a:t>Nano-texnologilarar məktəbdə </a:t>
              </a:r>
              <a:endParaRPr lang="en-US" sz="2000" b="1" i="1" cap="none" spc="0" dirty="0">
                <a:ln w="12700">
                  <a:solidFill>
                    <a:srgbClr val="C00000"/>
                  </a:solidFill>
                  <a:prstDash val="solid"/>
                </a:ln>
                <a:solidFill>
                  <a:srgbClr val="C00000"/>
                </a:solidFill>
                <a:latin typeface="Times New Roman" pitchFamily="18" charset="0"/>
                <a:cs typeface="Times New Roman" pitchFamily="18" charset="0"/>
              </a:endParaRPr>
            </a:p>
          </p:txBody>
        </p:sp>
        <p:grpSp>
          <p:nvGrpSpPr>
            <p:cNvPr id="46" name="Group 45"/>
            <p:cNvGrpSpPr/>
            <p:nvPr/>
          </p:nvGrpSpPr>
          <p:grpSpPr>
            <a:xfrm>
              <a:off x="248289" y="1150027"/>
              <a:ext cx="8625252" cy="3350543"/>
              <a:chOff x="331399" y="1500174"/>
              <a:chExt cx="8625252" cy="3350543"/>
            </a:xfrm>
          </p:grpSpPr>
          <p:sp>
            <p:nvSpPr>
              <p:cNvPr id="5" name="Oval 4"/>
              <p:cNvSpPr/>
              <p:nvPr/>
            </p:nvSpPr>
            <p:spPr>
              <a:xfrm>
                <a:off x="2954684" y="3350519"/>
                <a:ext cx="3071834" cy="150019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6"/>
              <p:cNvSpPr/>
              <p:nvPr/>
            </p:nvSpPr>
            <p:spPr>
              <a:xfrm>
                <a:off x="4422710" y="4109372"/>
                <a:ext cx="184730" cy="400110"/>
              </a:xfrm>
              <a:prstGeom prst="rect">
                <a:avLst/>
              </a:prstGeom>
              <a:noFill/>
            </p:spPr>
            <p:txBody>
              <a:bodyPr wrap="none" lIns="91440" tIns="45720" rIns="91440" bIns="45720">
                <a:spAutoFit/>
              </a:bodyPr>
              <a:lstStyle/>
              <a:p>
                <a:pPr algn="ctr"/>
                <a:endParaRPr lang="en-US" sz="2000" b="1" i="1" cap="none" spc="0" dirty="0">
                  <a:ln w="12700">
                    <a:solidFill>
                      <a:srgbClr val="FF0000"/>
                    </a:solidFill>
                    <a:prstDash val="solid"/>
                  </a:ln>
                  <a:solidFill>
                    <a:srgbClr val="FF0000"/>
                  </a:solidFill>
                  <a:latin typeface="Times New Roman" pitchFamily="18" charset="0"/>
                  <a:cs typeface="Times New Roman" pitchFamily="18" charset="0"/>
                </a:endParaRPr>
              </a:p>
            </p:txBody>
          </p:sp>
          <p:cxnSp>
            <p:nvCxnSpPr>
              <p:cNvPr id="9" name="Straight Arrow Connector 8"/>
              <p:cNvCxnSpPr/>
              <p:nvPr/>
            </p:nvCxnSpPr>
            <p:spPr>
              <a:xfrm rot="10800000">
                <a:off x="1903036" y="3597634"/>
                <a:ext cx="1038768"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2536017" y="2750339"/>
                <a:ext cx="928694" cy="7143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848058" y="2847931"/>
                <a:ext cx="1000132" cy="191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29256" y="2668940"/>
                <a:ext cx="928694" cy="837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07803" y="3643314"/>
                <a:ext cx="850213" cy="4069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Horizontal Scroll 24"/>
              <p:cNvSpPr/>
              <p:nvPr/>
            </p:nvSpPr>
            <p:spPr>
              <a:xfrm>
                <a:off x="3428992" y="1500174"/>
                <a:ext cx="1857388" cy="9286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b="1" i="1" dirty="0" smtClean="0">
                    <a:latin typeface="Times New Roman" pitchFamily="18" charset="0"/>
                    <a:cs typeface="Times New Roman" pitchFamily="18" charset="0"/>
                  </a:rPr>
                  <a:t>Nano-fənn</a:t>
                </a:r>
                <a:endParaRPr lang="ru-RU" i="1" dirty="0">
                  <a:latin typeface="Times New Roman" pitchFamily="18" charset="0"/>
                  <a:cs typeface="Times New Roman" pitchFamily="18" charset="0"/>
                </a:endParaRPr>
              </a:p>
            </p:txBody>
          </p:sp>
          <p:sp>
            <p:nvSpPr>
              <p:cNvPr id="26" name="Horizontal Scroll 25"/>
              <p:cNvSpPr/>
              <p:nvPr/>
            </p:nvSpPr>
            <p:spPr>
              <a:xfrm>
                <a:off x="1071538" y="1740246"/>
                <a:ext cx="2020186" cy="100013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i="1" dirty="0" smtClean="0">
                    <a:latin typeface="Times New Roman" pitchFamily="18" charset="0"/>
                    <a:cs typeface="Times New Roman" pitchFamily="18" charset="0"/>
                  </a:rPr>
                  <a:t>Biliklərin nano-quruluşu</a:t>
                </a:r>
                <a:endParaRPr lang="ru-RU" i="1" dirty="0">
                  <a:latin typeface="Times New Roman" pitchFamily="18" charset="0"/>
                  <a:cs typeface="Times New Roman" pitchFamily="18" charset="0"/>
                </a:endParaRPr>
              </a:p>
            </p:txBody>
          </p:sp>
          <p:sp>
            <p:nvSpPr>
              <p:cNvPr id="27" name="Horizontal Scroll 26"/>
              <p:cNvSpPr/>
              <p:nvPr/>
            </p:nvSpPr>
            <p:spPr>
              <a:xfrm>
                <a:off x="331399" y="3104611"/>
                <a:ext cx="1538867" cy="10715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b="1" i="1" dirty="0" smtClean="0">
                    <a:latin typeface="Times New Roman" pitchFamily="18" charset="0"/>
                    <a:cs typeface="Times New Roman" pitchFamily="18" charset="0"/>
                  </a:rPr>
                  <a:t>Qeri-səlis proqram</a:t>
                </a:r>
                <a:endParaRPr lang="ru-RU" i="1" dirty="0">
                  <a:latin typeface="Times New Roman" pitchFamily="18" charset="0"/>
                  <a:cs typeface="Times New Roman" pitchFamily="18" charset="0"/>
                </a:endParaRPr>
              </a:p>
            </p:txBody>
          </p:sp>
          <p:sp>
            <p:nvSpPr>
              <p:cNvPr id="28" name="Horizontal Scroll 27"/>
              <p:cNvSpPr/>
              <p:nvPr/>
            </p:nvSpPr>
            <p:spPr>
              <a:xfrm>
                <a:off x="5500694" y="1714488"/>
                <a:ext cx="2000264" cy="10715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i="1" dirty="0" smtClean="0">
                    <a:latin typeface="Times New Roman" pitchFamily="18" charset="0"/>
                    <a:cs typeface="Times New Roman" pitchFamily="18" charset="0"/>
                  </a:rPr>
                  <a:t>Biliklərin modelləşdirilməsi</a:t>
                </a:r>
                <a:endParaRPr lang="ru-RU" i="1" dirty="0">
                  <a:latin typeface="Times New Roman" pitchFamily="18" charset="0"/>
                  <a:cs typeface="Times New Roman" pitchFamily="18" charset="0"/>
                </a:endParaRPr>
              </a:p>
            </p:txBody>
          </p:sp>
          <p:sp>
            <p:nvSpPr>
              <p:cNvPr id="29" name="Horizontal Scroll 28"/>
              <p:cNvSpPr/>
              <p:nvPr/>
            </p:nvSpPr>
            <p:spPr>
              <a:xfrm>
                <a:off x="6858016" y="2928934"/>
                <a:ext cx="2098635" cy="11430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b="1" i="1" dirty="0" smtClean="0">
                    <a:latin typeface="Times New Roman" pitchFamily="18" charset="0"/>
                    <a:cs typeface="Times New Roman" pitchFamily="18" charset="0"/>
                  </a:rPr>
                  <a:t>Fənn biliklərinin   geyri səlis modei</a:t>
                </a:r>
                <a:r>
                  <a:rPr lang="ru-RU" b="1" i="1" dirty="0" smtClean="0">
                    <a:latin typeface="Times New Roman" pitchFamily="18" charset="0"/>
                    <a:cs typeface="Times New Roman" pitchFamily="18" charset="0"/>
                  </a:rPr>
                  <a:t> </a:t>
                </a:r>
                <a:endParaRPr lang="ru-RU" i="1" dirty="0">
                  <a:latin typeface="Times New Roman" pitchFamily="18" charset="0"/>
                  <a:cs typeface="Times New Roman" pitchFamily="18" charset="0"/>
                </a:endParaRPr>
              </a:p>
            </p:txBody>
          </p:sp>
          <p:sp>
            <p:nvSpPr>
              <p:cNvPr id="37" name="Rectangle 36"/>
              <p:cNvSpPr/>
              <p:nvPr/>
            </p:nvSpPr>
            <p:spPr>
              <a:xfrm>
                <a:off x="3091724" y="3643313"/>
                <a:ext cx="2841219" cy="400110"/>
              </a:xfrm>
              <a:prstGeom prst="rect">
                <a:avLst/>
              </a:prstGeom>
              <a:noFill/>
            </p:spPr>
            <p:txBody>
              <a:bodyPr wrap="square" lIns="91440" tIns="45720" rIns="91440" bIns="45720">
                <a:spAutoFit/>
              </a:bodyPr>
              <a:lstStyle/>
              <a:p>
                <a:pPr algn="ctr"/>
                <a:r>
                  <a:rPr lang="az-Latn-AZ" sz="2000" b="1" i="1" dirty="0" smtClean="0">
                    <a:ln w="12700">
                      <a:solidFill>
                        <a:srgbClr val="FF0000"/>
                      </a:solidFill>
                      <a:prstDash val="solid"/>
                    </a:ln>
                    <a:solidFill>
                      <a:srgbClr val="FF0000"/>
                    </a:solidFill>
                    <a:latin typeface="Times New Roman" pitchFamily="18" charset="0"/>
                    <a:cs typeface="Times New Roman" pitchFamily="18" charset="0"/>
                  </a:rPr>
                  <a:t>Nano-psixixopedaqoqika</a:t>
                </a:r>
              </a:p>
            </p:txBody>
          </p:sp>
        </p:grpSp>
      </p:grpSp>
      <p:sp>
        <p:nvSpPr>
          <p:cNvPr id="21" name="Заголовок 1"/>
          <p:cNvSpPr txBox="1">
            <a:spLocks/>
          </p:cNvSpPr>
          <p:nvPr/>
        </p:nvSpPr>
        <p:spPr>
          <a:xfrm>
            <a:off x="2971800" y="5715000"/>
            <a:ext cx="5674311" cy="1143000"/>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az-Latn-AZ" sz="1800" smtClean="0"/>
              <a:t>Bunyatova Fatma xanım</a:t>
            </a:r>
            <a:br>
              <a:rPr lang="az-Latn-AZ" sz="1800" smtClean="0"/>
            </a:br>
            <a:r>
              <a:rPr lang="az-Latn-AZ" sz="1800" smtClean="0"/>
              <a:t> fatmaxanum</a:t>
            </a:r>
            <a:r>
              <a:rPr lang="en-US" sz="1800" smtClean="0"/>
              <a:t>@</a:t>
            </a:r>
            <a:r>
              <a:rPr lang="az-Latn-AZ" sz="1800" smtClean="0"/>
              <a:t>rambler.ru</a:t>
            </a:r>
            <a:endParaRPr lang="ru-RU" sz="1800" dirty="0"/>
          </a:p>
        </p:txBody>
      </p:sp>
    </p:spTree>
    <p:extLst>
      <p:ext uri="{BB962C8B-B14F-4D97-AF65-F5344CB8AC3E}">
        <p14:creationId xmlns:p14="http://schemas.microsoft.com/office/powerpoint/2010/main" val="1399686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9" y="1219200"/>
            <a:ext cx="94869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90600" y="572869"/>
            <a:ext cx="6629400" cy="646331"/>
          </a:xfrm>
          <a:prstGeom prst="rect">
            <a:avLst/>
          </a:prstGeom>
        </p:spPr>
        <p:txBody>
          <a:bodyPr wrap="square">
            <a:spAutoFit/>
          </a:bodyPr>
          <a:lstStyle/>
          <a:p>
            <a:pPr algn="ctr"/>
            <a:r>
              <a:rPr lang="az-Latn-AZ" b="1" dirty="0"/>
              <a:t>Azərbaycan –Türkiyə Ortaq Yeni Egitim Sistemi –</a:t>
            </a:r>
            <a:r>
              <a:rPr lang="en-US" b="1" dirty="0"/>
              <a:t>YOES” </a:t>
            </a:r>
            <a:r>
              <a:rPr lang="en-US" b="1" dirty="0" err="1"/>
              <a:t>layihəsi</a:t>
            </a:r>
            <a:r>
              <a:rPr lang="en-US" b="1" dirty="0"/>
              <a:t> </a:t>
            </a:r>
            <a:endParaRPr lang="az-Latn-AZ" b="1" dirty="0"/>
          </a:p>
        </p:txBody>
      </p:sp>
    </p:spTree>
    <p:extLst>
      <p:ext uri="{BB962C8B-B14F-4D97-AF65-F5344CB8AC3E}">
        <p14:creationId xmlns:p14="http://schemas.microsoft.com/office/powerpoint/2010/main" val="370083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8001000" cy="1066800"/>
          </a:xfrm>
        </p:spPr>
        <p:txBody>
          <a:bodyPr/>
          <a:lstStyle/>
          <a:p>
            <a:r>
              <a:rPr lang="en-US" sz="1600" dirty="0"/>
              <a:t>6_the INTERNATIONAL </a:t>
            </a:r>
            <a:r>
              <a:rPr lang="en-US" sz="1600" dirty="0" smtClean="0"/>
              <a:t>KOMPUTER </a:t>
            </a:r>
            <a:r>
              <a:rPr lang="en-US" sz="1600" dirty="0"/>
              <a:t>A</a:t>
            </a:r>
            <a:r>
              <a:rPr lang="az-Latn-AZ" sz="1600" dirty="0"/>
              <a:t>ND </a:t>
            </a:r>
            <a:r>
              <a:rPr lang="en-US" sz="1600" dirty="0"/>
              <a:t>INSTRUCTIONAL TECHNOLOGIES </a:t>
            </a:r>
            <a:r>
              <a:rPr lang="az-Latn-AZ" sz="1600" dirty="0"/>
              <a:t>                         </a:t>
            </a:r>
            <a:r>
              <a:rPr lang="en-US" sz="1600" dirty="0"/>
              <a:t>SIMPOSIUM GAZIANTEP 4.10-6.10.2012</a:t>
            </a:r>
            <a:r>
              <a:rPr lang="ru-RU" sz="1600" dirty="0"/>
              <a:t/>
            </a:r>
            <a:br>
              <a:rPr lang="ru-RU" sz="1600" dirty="0"/>
            </a:br>
            <a:endParaRPr lang="ru-RU" sz="1600" dirty="0"/>
          </a:p>
        </p:txBody>
      </p:sp>
      <p:sp>
        <p:nvSpPr>
          <p:cNvPr id="3" name="Текст 2"/>
          <p:cNvSpPr>
            <a:spLocks noGrp="1"/>
          </p:cNvSpPr>
          <p:nvPr>
            <p:ph type="body" idx="1"/>
          </p:nvPr>
        </p:nvSpPr>
        <p:spPr>
          <a:xfrm>
            <a:off x="457200" y="1219200"/>
            <a:ext cx="8305800" cy="5410200"/>
          </a:xfrm>
        </p:spPr>
        <p:txBody>
          <a:bodyPr>
            <a:normAutofit lnSpcReduction="10000"/>
          </a:bodyPr>
          <a:lstStyle/>
          <a:p>
            <a:pPr algn="ctr"/>
            <a:r>
              <a:rPr lang="az-Latn-AZ" sz="2400" b="1" dirty="0" smtClean="0"/>
              <a:t>Azərbaycan –Türkiyə Ortaq Yeni Egitim Sistemi –</a:t>
            </a:r>
            <a:r>
              <a:rPr lang="en-US" sz="2400" b="1" dirty="0" smtClean="0"/>
              <a:t>YOES</a:t>
            </a:r>
            <a:r>
              <a:rPr lang="en-US" sz="2400" b="1" dirty="0"/>
              <a:t>” </a:t>
            </a:r>
            <a:r>
              <a:rPr lang="en-US" sz="2400" b="1" dirty="0" err="1" smtClean="0"/>
              <a:t>layihəsi</a:t>
            </a:r>
            <a:r>
              <a:rPr lang="en-US" sz="2400" b="1" dirty="0" smtClean="0"/>
              <a:t> </a:t>
            </a:r>
            <a:endParaRPr lang="az-Latn-AZ" sz="2400" b="1" dirty="0" smtClean="0"/>
          </a:p>
          <a:p>
            <a:endParaRPr lang="az-Latn-AZ" dirty="0"/>
          </a:p>
          <a:p>
            <a:r>
              <a:rPr lang="az-Latn-AZ" b="1" dirty="0"/>
              <a:t>Azərbaycan –Türkiyə Ortaq Yeni Egitim Sistemi –</a:t>
            </a:r>
            <a:r>
              <a:rPr lang="en-US" b="1" dirty="0" smtClean="0"/>
              <a:t>YOES</a:t>
            </a:r>
            <a:r>
              <a:rPr lang="az-Latn-AZ" b="1" dirty="0" smtClean="0"/>
              <a:t>- Ortaq Türk mədəniyyəti və pedaqoji əsasları üzərində qurularaq şagird təfəkkürünü irəli cəkərək onu inkişaf etdirmək ücün zəmin yaradacaq. Bu inkişafın yolu pedaqoji və psixoloji əsaslardan, İKT ilə  önəmli pedaqoji texnologiyaların sinifdə birlikdə istifadəsindən kecir. </a:t>
            </a:r>
            <a:r>
              <a:rPr lang="az-Latn-AZ" dirty="0" smtClean="0"/>
              <a:t> </a:t>
            </a:r>
          </a:p>
          <a:p>
            <a:endParaRPr lang="az-Latn-AZ" dirty="0"/>
          </a:p>
          <a:p>
            <a:r>
              <a:rPr lang="az-Latn-AZ" dirty="0" smtClean="0"/>
              <a:t>Bu layihənin </a:t>
            </a:r>
            <a:r>
              <a:rPr lang="en-US" dirty="0" err="1" smtClean="0"/>
              <a:t>əsas</a:t>
            </a:r>
            <a:r>
              <a:rPr lang="en-US" dirty="0" smtClean="0"/>
              <a:t> </a:t>
            </a:r>
            <a:r>
              <a:rPr lang="en-US" dirty="0" err="1"/>
              <a:t>məramı</a:t>
            </a:r>
            <a:r>
              <a:rPr lang="en-US" dirty="0"/>
              <a:t>  </a:t>
            </a:r>
            <a:r>
              <a:rPr lang="en-US" dirty="0" err="1"/>
              <a:t>layihədə</a:t>
            </a:r>
            <a:r>
              <a:rPr lang="en-US" dirty="0"/>
              <a:t> </a:t>
            </a:r>
            <a:r>
              <a:rPr lang="en-US" dirty="0" err="1"/>
              <a:t>iştirak</a:t>
            </a:r>
            <a:r>
              <a:rPr lang="en-US" dirty="0"/>
              <a:t> </a:t>
            </a:r>
            <a:r>
              <a:rPr lang="en-US" dirty="0" err="1"/>
              <a:t>edən</a:t>
            </a:r>
            <a:r>
              <a:rPr lang="en-US" dirty="0"/>
              <a:t> </a:t>
            </a:r>
            <a:r>
              <a:rPr lang="en-US" dirty="0" err="1"/>
              <a:t>hər</a:t>
            </a:r>
            <a:r>
              <a:rPr lang="en-US" dirty="0"/>
              <a:t> </a:t>
            </a:r>
            <a:r>
              <a:rPr lang="en-US" dirty="0" err="1"/>
              <a:t>bir</a:t>
            </a:r>
            <a:r>
              <a:rPr lang="en-US" dirty="0"/>
              <a:t> </a:t>
            </a:r>
            <a:r>
              <a:rPr lang="en-US" dirty="0" err="1"/>
              <a:t>müəllimi</a:t>
            </a:r>
            <a:r>
              <a:rPr lang="en-US" dirty="0"/>
              <a:t> innovator </a:t>
            </a:r>
            <a:r>
              <a:rPr lang="en-US" dirty="0" err="1"/>
              <a:t>etməkdir</a:t>
            </a:r>
            <a:r>
              <a:rPr lang="en-US" dirty="0"/>
              <a:t>. </a:t>
            </a:r>
            <a:r>
              <a:rPr lang="en-US" dirty="0" err="1"/>
              <a:t>İnnovativ</a:t>
            </a:r>
            <a:r>
              <a:rPr lang="en-US" dirty="0"/>
              <a:t> </a:t>
            </a:r>
            <a:r>
              <a:rPr lang="en-US" dirty="0" err="1"/>
              <a:t>üsülları</a:t>
            </a:r>
            <a:r>
              <a:rPr lang="en-US" dirty="0"/>
              <a:t>, </a:t>
            </a:r>
            <a:r>
              <a:rPr lang="en-US" dirty="0" err="1"/>
              <a:t>innovativ</a:t>
            </a:r>
            <a:r>
              <a:rPr lang="en-US" dirty="0"/>
              <a:t> </a:t>
            </a:r>
            <a:r>
              <a:rPr lang="en-US" dirty="0" err="1"/>
              <a:t>mədəniyyəti</a:t>
            </a:r>
            <a:r>
              <a:rPr lang="en-US" dirty="0"/>
              <a:t>  </a:t>
            </a:r>
            <a:r>
              <a:rPr lang="en-US" dirty="0" err="1"/>
              <a:t>məktəbə</a:t>
            </a:r>
            <a:r>
              <a:rPr lang="en-US" dirty="0"/>
              <a:t> </a:t>
            </a:r>
            <a:r>
              <a:rPr lang="en-US" dirty="0" err="1"/>
              <a:t>gətirən</a:t>
            </a:r>
            <a:r>
              <a:rPr lang="en-US" dirty="0"/>
              <a:t> </a:t>
            </a:r>
            <a:r>
              <a:rPr lang="en-US" dirty="0" err="1"/>
              <a:t>hər</a:t>
            </a:r>
            <a:r>
              <a:rPr lang="en-US" dirty="0"/>
              <a:t> </a:t>
            </a:r>
            <a:r>
              <a:rPr lang="en-US" dirty="0" err="1"/>
              <a:t>bir</a:t>
            </a:r>
            <a:r>
              <a:rPr lang="en-US" dirty="0"/>
              <a:t> </a:t>
            </a:r>
            <a:r>
              <a:rPr lang="en-US" dirty="0" err="1"/>
              <a:t>müəllim</a:t>
            </a:r>
            <a:r>
              <a:rPr lang="en-US" dirty="0"/>
              <a:t> </a:t>
            </a:r>
            <a:r>
              <a:rPr lang="en-US" dirty="0" err="1"/>
              <a:t>böyüyən</a:t>
            </a:r>
            <a:r>
              <a:rPr lang="en-US" dirty="0"/>
              <a:t> </a:t>
            </a:r>
            <a:r>
              <a:rPr lang="en-US" dirty="0" err="1"/>
              <a:t>nəslin</a:t>
            </a:r>
            <a:r>
              <a:rPr lang="en-US" dirty="0"/>
              <a:t> </a:t>
            </a:r>
            <a:r>
              <a:rPr lang="en-US" dirty="0" err="1"/>
              <a:t>azad</a:t>
            </a:r>
            <a:r>
              <a:rPr lang="en-US" dirty="0"/>
              <a:t>, </a:t>
            </a:r>
            <a:r>
              <a:rPr lang="en-US" dirty="0" err="1"/>
              <a:t>yaradıcı</a:t>
            </a:r>
            <a:r>
              <a:rPr lang="en-US" dirty="0"/>
              <a:t> </a:t>
            </a:r>
            <a:r>
              <a:rPr lang="en-US" dirty="0" err="1"/>
              <a:t>və</a:t>
            </a:r>
            <a:r>
              <a:rPr lang="en-US" dirty="0"/>
              <a:t> </a:t>
            </a:r>
            <a:r>
              <a:rPr lang="en-US" dirty="0" err="1"/>
              <a:t>sağlam</a:t>
            </a:r>
            <a:r>
              <a:rPr lang="en-US" dirty="0"/>
              <a:t> </a:t>
            </a:r>
            <a:r>
              <a:rPr lang="en-US" dirty="0" err="1"/>
              <a:t>düşüncəli</a:t>
            </a:r>
            <a:r>
              <a:rPr lang="en-US" dirty="0"/>
              <a:t> </a:t>
            </a:r>
            <a:r>
              <a:rPr lang="en-US" dirty="0" err="1"/>
              <a:t>böyüməsinə</a:t>
            </a:r>
            <a:r>
              <a:rPr lang="en-US" dirty="0"/>
              <a:t> </a:t>
            </a:r>
            <a:r>
              <a:rPr lang="en-US" dirty="0" err="1"/>
              <a:t>xidmət</a:t>
            </a:r>
            <a:r>
              <a:rPr lang="en-US" dirty="0"/>
              <a:t> </a:t>
            </a:r>
            <a:r>
              <a:rPr lang="en-US" dirty="0" err="1"/>
              <a:t>edərək</a:t>
            </a:r>
            <a:r>
              <a:rPr lang="en-US" dirty="0"/>
              <a:t>,  </a:t>
            </a:r>
            <a:r>
              <a:rPr lang="en-US" dirty="0" err="1"/>
              <a:t>təhsilimizin</a:t>
            </a:r>
            <a:r>
              <a:rPr lang="en-US" dirty="0"/>
              <a:t> </a:t>
            </a:r>
            <a:r>
              <a:rPr lang="en-US" dirty="0" err="1"/>
              <a:t>catışmayan</a:t>
            </a:r>
            <a:r>
              <a:rPr lang="en-US" dirty="0"/>
              <a:t> </a:t>
            </a:r>
            <a:r>
              <a:rPr lang="en-US" dirty="0" err="1"/>
              <a:t>cəhətlərini</a:t>
            </a:r>
            <a:r>
              <a:rPr lang="en-US" dirty="0"/>
              <a:t> </a:t>
            </a:r>
            <a:r>
              <a:rPr lang="en-US" dirty="0" err="1"/>
              <a:t>aradan</a:t>
            </a:r>
            <a:r>
              <a:rPr lang="en-US" dirty="0"/>
              <a:t> </a:t>
            </a:r>
            <a:r>
              <a:rPr lang="en-US" dirty="0" err="1" smtClean="0"/>
              <a:t>götürmələsinə</a:t>
            </a:r>
            <a:r>
              <a:rPr lang="az-Latn-AZ" dirty="0" smtClean="0"/>
              <a:t> və onu yenidən qurulmasına</a:t>
            </a:r>
            <a:r>
              <a:rPr lang="en-US" dirty="0" smtClean="0"/>
              <a:t> </a:t>
            </a:r>
            <a:r>
              <a:rPr lang="en-US" dirty="0" err="1"/>
              <a:t>köməklik</a:t>
            </a:r>
            <a:r>
              <a:rPr lang="en-US" dirty="0"/>
              <a:t> </a:t>
            </a:r>
            <a:r>
              <a:rPr lang="en-US" dirty="0" err="1" smtClean="0"/>
              <a:t>göstərir</a:t>
            </a:r>
            <a:r>
              <a:rPr lang="en-US" dirty="0" smtClean="0"/>
              <a:t>.</a:t>
            </a:r>
            <a:endParaRPr lang="ru-RU" dirty="0"/>
          </a:p>
        </p:txBody>
      </p:sp>
    </p:spTree>
    <p:extLst>
      <p:ext uri="{BB962C8B-B14F-4D97-AF65-F5344CB8AC3E}">
        <p14:creationId xmlns:p14="http://schemas.microsoft.com/office/powerpoint/2010/main" val="80737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az-Latn-AZ" dirty="0" smtClean="0"/>
              <a:t>Yenilikci müəllimlər kursu</a:t>
            </a:r>
            <a:endParaRPr lang="ru-RU" dirty="0"/>
          </a:p>
        </p:txBody>
      </p:sp>
      <p:sp>
        <p:nvSpPr>
          <p:cNvPr id="4" name="Текст 3"/>
          <p:cNvSpPr>
            <a:spLocks noGrp="1"/>
          </p:cNvSpPr>
          <p:nvPr>
            <p:ph type="body" sz="quarter" idx="3"/>
          </p:nvPr>
        </p:nvSpPr>
        <p:spPr>
          <a:xfrm>
            <a:off x="4647302" y="-228600"/>
            <a:ext cx="4039498" cy="1905000"/>
          </a:xfrm>
        </p:spPr>
        <p:txBody>
          <a:bodyPr/>
          <a:lstStyle/>
          <a:p>
            <a:r>
              <a:rPr lang="az-Latn-AZ" sz="1800" dirty="0" smtClean="0"/>
              <a:t>Yenilikci </a:t>
            </a:r>
            <a:r>
              <a:rPr lang="az-Latn-AZ" sz="1800" dirty="0"/>
              <a:t>müəllimlər </a:t>
            </a:r>
            <a:r>
              <a:rPr lang="az-Latn-AZ" sz="1800" dirty="0" smtClean="0"/>
              <a:t>kursu: pedaqoji </a:t>
            </a:r>
            <a:r>
              <a:rPr lang="az-Latn-AZ" sz="1800" dirty="0" smtClean="0"/>
              <a:t>texnolog</a:t>
            </a:r>
            <a:r>
              <a:rPr lang="en-US" sz="1800" dirty="0" err="1" smtClean="0"/>
              <a:t>i</a:t>
            </a:r>
            <a:r>
              <a:rPr lang="az-Latn-AZ" sz="1800" dirty="0" smtClean="0"/>
              <a:t>yalar</a:t>
            </a:r>
            <a:endParaRPr lang="ru-RU" sz="1800" dirty="0"/>
          </a:p>
          <a:p>
            <a:endParaRPr lang="ru-RU" dirty="0"/>
          </a:p>
        </p:txBody>
      </p:sp>
      <p:sp>
        <p:nvSpPr>
          <p:cNvPr id="6" name="Заголовок 5"/>
          <p:cNvSpPr>
            <a:spLocks noGrp="1"/>
          </p:cNvSpPr>
          <p:nvPr>
            <p:ph type="title"/>
          </p:nvPr>
        </p:nvSpPr>
        <p:spPr>
          <a:xfrm>
            <a:off x="1905000" y="4267200"/>
            <a:ext cx="6512511" cy="1905000"/>
          </a:xfrm>
        </p:spPr>
        <p:txBody>
          <a:bodyPr/>
          <a:lstStyle/>
          <a:p>
            <a:pPr algn="ctr"/>
            <a:r>
              <a:rPr lang="az-Latn-AZ" sz="2400" dirty="0" smtClean="0"/>
              <a:t>Hər bir yenilik təlimdən kecir. Özün öyrənməyi öyrən ki öyrədə biləsən!</a:t>
            </a:r>
            <a:br>
              <a:rPr lang="az-Latn-AZ" sz="2400" dirty="0" smtClean="0"/>
            </a:br>
            <a:r>
              <a:rPr lang="az-Latn-AZ" sz="2400" dirty="0" smtClean="0"/>
              <a:t> </a:t>
            </a:r>
            <a:r>
              <a:rPr lang="az-Latn-AZ" sz="2000" dirty="0" smtClean="0"/>
              <a:t>Baki «İdrak məktəbi</a:t>
            </a:r>
            <a:r>
              <a:rPr lang="az-Latn-AZ" sz="2000" smtClean="0"/>
              <a:t>» 2012</a:t>
            </a:r>
            <a:r>
              <a:rPr lang="az-Latn-AZ" sz="2000" dirty="0" smtClean="0"/>
              <a:t/>
            </a:r>
            <a:br>
              <a:rPr lang="az-Latn-AZ" sz="2000" dirty="0" smtClean="0"/>
            </a:br>
            <a:r>
              <a:rPr lang="az-Latn-AZ" sz="2000" dirty="0" smtClean="0"/>
              <a:t>avqust –sentyabr </a:t>
            </a:r>
            <a:endParaRPr lang="ru-RU" sz="2000" dirty="0"/>
          </a:p>
        </p:txBody>
      </p:sp>
      <p:pic>
        <p:nvPicPr>
          <p:cNvPr id="102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155700" y="1516261"/>
            <a:ext cx="3348038" cy="251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Users\User\Desktop\IMG_2129.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1515269"/>
            <a:ext cx="3346450" cy="250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800" b="1" dirty="0" smtClean="0"/>
              <a:t>6_the INTERNATIONAL KOMPYUTER AND INSTRUCTIONAL TECHNOLOGIES SIMPOSIUM GAZIANTEP 4.10-6.10.2012</a:t>
            </a:r>
            <a:r>
              <a:rPr lang="en-US" sz="1800" dirty="0" smtClean="0"/>
              <a:t/>
            </a:r>
            <a:br>
              <a:rPr lang="en-US" sz="1800" dirty="0" smtClean="0"/>
            </a:br>
            <a:r>
              <a:rPr lang="en-US" sz="1800" b="1" dirty="0" smtClean="0"/>
              <a:t>T</a:t>
            </a:r>
            <a:r>
              <a:rPr lang="az-Latn-AZ" sz="1800" b="1" dirty="0" smtClean="0"/>
              <a:t>əlimi </a:t>
            </a:r>
            <a:r>
              <a:rPr lang="en-US" sz="1800" b="1" dirty="0" smtClean="0"/>
              <a:t>formal-m</a:t>
            </a:r>
            <a:r>
              <a:rPr lang="az-Latn-AZ" sz="1800" b="1" dirty="0" smtClean="0"/>
              <a:t>ə</a:t>
            </a:r>
            <a:r>
              <a:rPr lang="en-US" sz="1800" b="1" dirty="0" err="1" smtClean="0"/>
              <a:t>ntiqi</a:t>
            </a:r>
            <a:r>
              <a:rPr lang="en-US" sz="1800" b="1" dirty="0" smtClean="0"/>
              <a:t> v</a:t>
            </a:r>
            <a:r>
              <a:rPr lang="az-Latn-AZ" sz="1800" b="1" dirty="0" smtClean="0"/>
              <a:t>ə</a:t>
            </a:r>
            <a:r>
              <a:rPr lang="en-US" sz="1800" b="1" dirty="0" smtClean="0"/>
              <a:t> </a:t>
            </a:r>
            <a:r>
              <a:rPr lang="en-US" sz="1800" b="1" dirty="0" err="1" smtClean="0"/>
              <a:t>qeyri</a:t>
            </a:r>
            <a:r>
              <a:rPr lang="en-US" sz="1800" b="1" dirty="0" smtClean="0"/>
              <a:t>- s</a:t>
            </a:r>
            <a:r>
              <a:rPr lang="az-Latn-AZ" sz="1800" b="1" dirty="0" smtClean="0"/>
              <a:t>ə</a:t>
            </a:r>
            <a:r>
              <a:rPr lang="en-US" sz="1800" b="1" dirty="0" err="1" smtClean="0"/>
              <a:t>lis</a:t>
            </a:r>
            <a:r>
              <a:rPr lang="en-US" sz="1800" b="1" dirty="0" smtClean="0"/>
              <a:t> m</a:t>
            </a:r>
            <a:r>
              <a:rPr lang="az-Latn-AZ" sz="1800" b="1" dirty="0" smtClean="0"/>
              <a:t>ə</a:t>
            </a:r>
            <a:r>
              <a:rPr lang="en-US" sz="1800" b="1" dirty="0" err="1" smtClean="0"/>
              <a:t>ntiql</a:t>
            </a:r>
            <a:r>
              <a:rPr lang="az-Latn-AZ" sz="1800" b="1" dirty="0" smtClean="0"/>
              <a:t>ə</a:t>
            </a:r>
            <a:r>
              <a:rPr lang="en-US" sz="1800" b="1" dirty="0" smtClean="0"/>
              <a:t> </a:t>
            </a:r>
            <a:r>
              <a:rPr lang="az-Latn-AZ" sz="1800" b="1" dirty="0" smtClean="0"/>
              <a:t>modelləşdirilməsi</a:t>
            </a:r>
            <a:r>
              <a:rPr lang="en-US" sz="5400" b="1" dirty="0" smtClean="0"/>
              <a:t/>
            </a:r>
            <a:br>
              <a:rPr lang="en-US" sz="5400" b="1" dirty="0" smtClean="0"/>
            </a:br>
            <a:endParaRPr lang="ru-RU" dirty="0"/>
          </a:p>
        </p:txBody>
      </p:sp>
      <p:sp>
        <p:nvSpPr>
          <p:cNvPr id="3" name="Объект 2"/>
          <p:cNvSpPr>
            <a:spLocks noGrp="1"/>
          </p:cNvSpPr>
          <p:nvPr>
            <p:ph sz="quarter" idx="13"/>
          </p:nvPr>
        </p:nvSpPr>
        <p:spPr/>
        <p:txBody>
          <a:bodyPr/>
          <a:lstStyle/>
          <a:p>
            <a:r>
              <a:rPr lang="az-Latn-AZ" sz="4800" dirty="0" smtClean="0"/>
              <a:t>Diqqətinizə görə                 təşəkkürlər!</a:t>
            </a:r>
          </a:p>
          <a:p>
            <a:r>
              <a:rPr lang="az-Latn-AZ" sz="4800" dirty="0" smtClean="0"/>
              <a:t>Sua</a:t>
            </a:r>
            <a:r>
              <a:rPr lang="en-US" sz="4800" dirty="0" smtClean="0"/>
              <a:t>l</a:t>
            </a:r>
            <a:r>
              <a:rPr lang="az-Latn-AZ" sz="4800" dirty="0" smtClean="0"/>
              <a:t>lar və</a:t>
            </a:r>
            <a:r>
              <a:rPr lang="en-US" sz="4800" smtClean="0"/>
              <a:t> </a:t>
            </a:r>
            <a:r>
              <a:rPr lang="az-Latn-AZ" sz="4800" smtClean="0"/>
              <a:t>sairə</a:t>
            </a:r>
            <a:r>
              <a:rPr lang="az-Latn-AZ" sz="4800" dirty="0" smtClean="0"/>
              <a:t>......</a:t>
            </a:r>
            <a:endParaRPr lang="ru-RU" dirty="0"/>
          </a:p>
        </p:txBody>
      </p:sp>
    </p:spTree>
    <p:extLst>
      <p:ext uri="{BB962C8B-B14F-4D97-AF65-F5344CB8AC3E}">
        <p14:creationId xmlns:p14="http://schemas.microsoft.com/office/powerpoint/2010/main" val="201927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DxBakı\XX\laokratia.jpg"/>
          <p:cNvPicPr>
            <a:picLocks noChangeAspect="1" noChangeArrowheads="1"/>
          </p:cNvPicPr>
          <p:nvPr/>
        </p:nvPicPr>
        <p:blipFill>
          <a:blip r:embed="rId3"/>
          <a:srcRect r="19222"/>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785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389" y="381000"/>
            <a:ext cx="8229600" cy="1143000"/>
          </a:xfrm>
        </p:spPr>
        <p:txBody>
          <a:bodyPr>
            <a:normAutofit/>
          </a:bodyPr>
          <a:lstStyle/>
          <a:p>
            <a:r>
              <a:rPr lang="en-US" sz="2000" dirty="0"/>
              <a:t>6_the INTERNATIONAL </a:t>
            </a:r>
            <a:r>
              <a:rPr lang="en-US" sz="2000" dirty="0" smtClean="0"/>
              <a:t>KOMPUTER </a:t>
            </a:r>
            <a:r>
              <a:rPr lang="en-US" sz="2000" dirty="0"/>
              <a:t>AND INSTRUCTIONAL TECHNOLOGIES SIMPOSIUM GAZIANTEP 4.10-6.10.2012</a:t>
            </a:r>
            <a:endParaRPr lang="ru-RU"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568997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0978" y="6077803"/>
            <a:ext cx="4572000" cy="584775"/>
          </a:xfrm>
          <a:prstGeom prst="rect">
            <a:avLst/>
          </a:prstGeom>
        </p:spPr>
        <p:txBody>
          <a:bodyPr>
            <a:spAutoFit/>
          </a:bodyPr>
          <a:lstStyle/>
          <a:p>
            <a:r>
              <a:rPr lang="az-Latn-AZ" sz="1400" b="1" dirty="0"/>
              <a:t>Fatma xanım </a:t>
            </a:r>
            <a:r>
              <a:rPr lang="az-Latn-AZ" sz="1400" b="1" dirty="0" smtClean="0"/>
              <a:t>Bunyatova  </a:t>
            </a:r>
            <a:r>
              <a:rPr lang="az-Latn-AZ" sz="1400" dirty="0" smtClean="0"/>
              <a:t> </a:t>
            </a:r>
            <a:r>
              <a:rPr lang="az-Latn-AZ" sz="1400" dirty="0"/>
              <a:t>Bakı Azərbaycan </a:t>
            </a:r>
            <a:endParaRPr lang="en-US" sz="1400" dirty="0"/>
          </a:p>
          <a:p>
            <a:r>
              <a:rPr lang="az-Latn-AZ" dirty="0"/>
              <a:t> </a:t>
            </a:r>
            <a:r>
              <a:rPr lang="az-Latn-AZ" sz="1400" dirty="0"/>
              <a:t>fatmaxanum</a:t>
            </a:r>
            <a:r>
              <a:rPr lang="en-US" sz="1400" dirty="0"/>
              <a:t>@</a:t>
            </a:r>
            <a:r>
              <a:rPr lang="az-Latn-AZ" sz="1400" dirty="0"/>
              <a:t> rambler</a:t>
            </a:r>
            <a:r>
              <a:rPr lang="en-US" sz="1400" dirty="0"/>
              <a:t>.</a:t>
            </a:r>
            <a:r>
              <a:rPr lang="az-Latn-AZ" sz="1400" dirty="0"/>
              <a:t>ru</a:t>
            </a:r>
            <a:endParaRPr lang="az-Latn-AZ" sz="1400" b="1" dirty="0"/>
          </a:p>
        </p:txBody>
      </p:sp>
    </p:spTree>
    <p:extLst>
      <p:ext uri="{BB962C8B-B14F-4D97-AF65-F5344CB8AC3E}">
        <p14:creationId xmlns:p14="http://schemas.microsoft.com/office/powerpoint/2010/main" val="188477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0"/>
            <a:ext cx="9159196" cy="50720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t="15233"/>
          <a:stretch>
            <a:fillRect/>
          </a:stretch>
        </p:blipFill>
        <p:spPr bwMode="auto">
          <a:xfrm>
            <a:off x="-1" y="3214686"/>
            <a:ext cx="9162607" cy="3786190"/>
          </a:xfrm>
          <a:prstGeom prst="rect">
            <a:avLst/>
          </a:prstGeom>
          <a:noFill/>
          <a:ln w="9525">
            <a:noFill/>
            <a:miter lim="800000"/>
            <a:headEnd/>
            <a:tailEnd/>
          </a:ln>
          <a:effectLst/>
        </p:spPr>
      </p:pic>
    </p:spTree>
    <p:extLst>
      <p:ext uri="{BB962C8B-B14F-4D97-AF65-F5344CB8AC3E}">
        <p14:creationId xmlns:p14="http://schemas.microsoft.com/office/powerpoint/2010/main" val="3844329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cb5c64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201" y="1295400"/>
            <a:ext cx="5867400" cy="395287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09600" y="2890390"/>
            <a:ext cx="6248400" cy="3631763"/>
          </a:xfrm>
          <a:prstGeom prst="rect">
            <a:avLst/>
          </a:prstGeom>
        </p:spPr>
        <p:txBody>
          <a:bodyPr wrap="square">
            <a:spAutoFit/>
          </a:bodyPr>
          <a:lstStyle/>
          <a:p>
            <a:endParaRPr lang="az-Latn-AZ" sz="2800" b="1" dirty="0"/>
          </a:p>
          <a:p>
            <a:endParaRPr lang="az-Latn-AZ" sz="2800" b="1" dirty="0" smtClean="0"/>
          </a:p>
          <a:p>
            <a:endParaRPr lang="az-Latn-AZ" sz="2800" b="1" dirty="0"/>
          </a:p>
          <a:p>
            <a:endParaRPr lang="az-Latn-AZ" sz="2800" b="1" dirty="0" smtClean="0"/>
          </a:p>
          <a:p>
            <a:endParaRPr lang="az-Latn-AZ" sz="2800" b="1" dirty="0"/>
          </a:p>
          <a:p>
            <a:endParaRPr lang="az-Latn-AZ" sz="2800" b="1" dirty="0" smtClean="0"/>
          </a:p>
          <a:p>
            <a:endParaRPr lang="az-Latn-AZ" sz="2800" b="1" dirty="0"/>
          </a:p>
          <a:p>
            <a:r>
              <a:rPr lang="az-Latn-AZ" sz="2000" b="1" dirty="0" smtClean="0"/>
              <a:t>                             Fatma </a:t>
            </a:r>
            <a:r>
              <a:rPr lang="az-Latn-AZ" sz="2000" b="1" dirty="0"/>
              <a:t>xanım </a:t>
            </a:r>
            <a:r>
              <a:rPr lang="az-Latn-AZ" sz="2000" b="1" dirty="0" smtClean="0"/>
              <a:t>Bunyatova    </a:t>
            </a:r>
            <a:r>
              <a:rPr lang="az-Latn-AZ" sz="1400" dirty="0" smtClean="0"/>
              <a:t>Bakı </a:t>
            </a:r>
            <a:r>
              <a:rPr lang="az-Latn-AZ" sz="1400" dirty="0"/>
              <a:t>Azərbaycan </a:t>
            </a:r>
            <a:endParaRPr lang="en-US" sz="1400" dirty="0"/>
          </a:p>
          <a:p>
            <a:r>
              <a:rPr lang="az-Latn-AZ" sz="1400" dirty="0"/>
              <a:t> </a:t>
            </a:r>
            <a:r>
              <a:rPr lang="az-Latn-AZ" sz="1400" dirty="0" smtClean="0"/>
              <a:t>                                                                       fatmaxanum</a:t>
            </a:r>
            <a:r>
              <a:rPr lang="en-US" sz="1400" dirty="0"/>
              <a:t>@</a:t>
            </a:r>
            <a:r>
              <a:rPr lang="az-Latn-AZ" sz="1400" dirty="0"/>
              <a:t> rambler</a:t>
            </a:r>
            <a:r>
              <a:rPr lang="en-US" sz="1400" dirty="0"/>
              <a:t>.</a:t>
            </a:r>
            <a:r>
              <a:rPr lang="az-Latn-AZ" sz="1400" dirty="0"/>
              <a:t>ru</a:t>
            </a:r>
            <a:endParaRPr lang="az-Latn-AZ" sz="1400" b="1" dirty="0"/>
          </a:p>
        </p:txBody>
      </p:sp>
      <p:sp>
        <p:nvSpPr>
          <p:cNvPr id="7" name="Прямоугольник 6"/>
          <p:cNvSpPr/>
          <p:nvPr/>
        </p:nvSpPr>
        <p:spPr>
          <a:xfrm>
            <a:off x="609600" y="152400"/>
            <a:ext cx="7924800" cy="646331"/>
          </a:xfrm>
          <a:prstGeom prst="rect">
            <a:avLst/>
          </a:prstGeom>
        </p:spPr>
        <p:txBody>
          <a:bodyPr wrap="square">
            <a:spAutoFit/>
          </a:bodyPr>
          <a:lstStyle/>
          <a:p>
            <a:r>
              <a:rPr lang="en-US" dirty="0"/>
              <a:t>6_the INTERNATIONAL </a:t>
            </a:r>
            <a:r>
              <a:rPr lang="en-US" dirty="0" smtClean="0"/>
              <a:t>KOMPUTER </a:t>
            </a:r>
            <a:r>
              <a:rPr lang="en-US" dirty="0" smtClean="0"/>
              <a:t>A</a:t>
            </a:r>
            <a:r>
              <a:rPr lang="az-Latn-AZ" dirty="0" smtClean="0"/>
              <a:t>ND </a:t>
            </a:r>
            <a:r>
              <a:rPr lang="en-US" dirty="0" smtClean="0"/>
              <a:t>INSTRUCTIONAL </a:t>
            </a:r>
            <a:r>
              <a:rPr lang="en-US" dirty="0"/>
              <a:t>TECHNOLOGIES </a:t>
            </a:r>
            <a:r>
              <a:rPr lang="az-Latn-AZ" dirty="0" smtClean="0"/>
              <a:t>                         </a:t>
            </a:r>
            <a:r>
              <a:rPr lang="en-US" dirty="0" smtClean="0"/>
              <a:t>SIMPOSIUM </a:t>
            </a:r>
            <a:r>
              <a:rPr lang="en-US" dirty="0"/>
              <a:t>GAZIANTEP 4.10-6.10.2012</a:t>
            </a:r>
            <a:endParaRPr lang="ru-RU" dirty="0"/>
          </a:p>
        </p:txBody>
      </p:sp>
    </p:spTree>
    <p:extLst>
      <p:ext uri="{BB962C8B-B14F-4D97-AF65-F5344CB8AC3E}">
        <p14:creationId xmlns:p14="http://schemas.microsoft.com/office/powerpoint/2010/main" val="398991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t="25000"/>
          <a:stretch>
            <a:fillRect/>
          </a:stretch>
        </p:blipFill>
        <p:spPr bwMode="auto">
          <a:xfrm>
            <a:off x="533400" y="930659"/>
            <a:ext cx="7010400" cy="4800599"/>
          </a:xfrm>
          <a:prstGeom prst="rect">
            <a:avLst/>
          </a:prstGeom>
          <a:noFill/>
          <a:ln w="9525">
            <a:noFill/>
            <a:miter lim="800000"/>
            <a:headEnd/>
            <a:tailEnd/>
          </a:ln>
          <a:effectLst/>
        </p:spPr>
      </p:pic>
      <p:sp>
        <p:nvSpPr>
          <p:cNvPr id="3" name="Прямоугольник 2"/>
          <p:cNvSpPr/>
          <p:nvPr/>
        </p:nvSpPr>
        <p:spPr>
          <a:xfrm>
            <a:off x="685800" y="304800"/>
            <a:ext cx="8077200" cy="646331"/>
          </a:xfrm>
          <a:prstGeom prst="rect">
            <a:avLst/>
          </a:prstGeom>
        </p:spPr>
        <p:txBody>
          <a:bodyPr wrap="square">
            <a:spAutoFit/>
          </a:bodyPr>
          <a:lstStyle/>
          <a:p>
            <a:r>
              <a:rPr lang="en-US" dirty="0"/>
              <a:t>6_the INTERNATIONAL </a:t>
            </a:r>
            <a:r>
              <a:rPr lang="en-US" dirty="0" smtClean="0"/>
              <a:t>KOMPUTER </a:t>
            </a:r>
            <a:r>
              <a:rPr lang="en-US" dirty="0"/>
              <a:t>A</a:t>
            </a:r>
            <a:r>
              <a:rPr lang="az-Latn-AZ" dirty="0"/>
              <a:t>ND </a:t>
            </a:r>
            <a:r>
              <a:rPr lang="en-US" dirty="0"/>
              <a:t>INSTRUCTIONAL TECHNOLOGIES </a:t>
            </a:r>
            <a:r>
              <a:rPr lang="az-Latn-AZ" dirty="0"/>
              <a:t>                         </a:t>
            </a:r>
            <a:r>
              <a:rPr lang="en-US" dirty="0"/>
              <a:t>SIMPOSIUM GAZIANTEP 4.10-6.10.2012</a:t>
            </a:r>
            <a:endParaRPr lang="ru-RU" dirty="0"/>
          </a:p>
        </p:txBody>
      </p:sp>
      <p:sp>
        <p:nvSpPr>
          <p:cNvPr id="4" name="Прямоугольник 3"/>
          <p:cNvSpPr/>
          <p:nvPr/>
        </p:nvSpPr>
        <p:spPr>
          <a:xfrm>
            <a:off x="1600200" y="5867400"/>
            <a:ext cx="4419600" cy="584775"/>
          </a:xfrm>
          <a:prstGeom prst="rect">
            <a:avLst/>
          </a:prstGeom>
        </p:spPr>
        <p:txBody>
          <a:bodyPr wrap="square">
            <a:spAutoFit/>
          </a:bodyPr>
          <a:lstStyle/>
          <a:p>
            <a:r>
              <a:rPr lang="az-Latn-AZ" sz="1600" b="1" dirty="0"/>
              <a:t>Fatma xanım Bunyatova  </a:t>
            </a:r>
            <a:r>
              <a:rPr lang="az-Latn-AZ" sz="1600" dirty="0"/>
              <a:t> Bakı Azərbaycan </a:t>
            </a:r>
            <a:endParaRPr lang="en-US" sz="1600" dirty="0"/>
          </a:p>
          <a:p>
            <a:r>
              <a:rPr lang="az-Latn-AZ" sz="1600" dirty="0"/>
              <a:t> fatmaxanum</a:t>
            </a:r>
            <a:r>
              <a:rPr lang="en-US" sz="1600" dirty="0"/>
              <a:t>@</a:t>
            </a:r>
            <a:r>
              <a:rPr lang="az-Latn-AZ" sz="1600" dirty="0"/>
              <a:t> rambler</a:t>
            </a:r>
            <a:r>
              <a:rPr lang="en-US" sz="1600" dirty="0"/>
              <a:t>.</a:t>
            </a:r>
            <a:r>
              <a:rPr lang="az-Latn-AZ" sz="1600" dirty="0"/>
              <a:t>ru</a:t>
            </a:r>
            <a:endParaRPr lang="az-Latn-AZ" sz="1600" b="1" dirty="0"/>
          </a:p>
        </p:txBody>
      </p:sp>
    </p:spTree>
    <p:extLst>
      <p:ext uri="{BB962C8B-B14F-4D97-AF65-F5344CB8AC3E}">
        <p14:creationId xmlns:p14="http://schemas.microsoft.com/office/powerpoint/2010/main" val="37865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srcRect/>
          <a:stretch>
            <a:fillRect/>
          </a:stretch>
        </p:blipFill>
        <p:spPr bwMode="auto">
          <a:xfrm>
            <a:off x="0" y="-1"/>
            <a:ext cx="4886326" cy="6858001"/>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grayscl/>
            <a:lum bright="-10000" contrast="30000"/>
          </a:blip>
          <a:srcRect l="21476" t="2886" r="15993" b="27850"/>
          <a:stretch>
            <a:fillRect/>
          </a:stretch>
        </p:blipFill>
        <p:spPr bwMode="auto">
          <a:xfrm>
            <a:off x="4500530" y="0"/>
            <a:ext cx="4643470" cy="6858000"/>
          </a:xfrm>
          <a:prstGeom prst="rect">
            <a:avLst/>
          </a:prstGeom>
          <a:noFill/>
          <a:ln w="9525">
            <a:noFill/>
            <a:miter lim="800000"/>
            <a:headEnd/>
            <a:tailEnd/>
          </a:ln>
          <a:effectLst/>
        </p:spPr>
      </p:pic>
      <p:sp>
        <p:nvSpPr>
          <p:cNvPr id="9" name="Oval 8"/>
          <p:cNvSpPr/>
          <p:nvPr/>
        </p:nvSpPr>
        <p:spPr>
          <a:xfrm>
            <a:off x="3357554" y="1928802"/>
            <a:ext cx="2428892" cy="242889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p:cNvSpPr txBox="1"/>
          <p:nvPr/>
        </p:nvSpPr>
        <p:spPr>
          <a:xfrm>
            <a:off x="3571868" y="2317616"/>
            <a:ext cx="2000264" cy="1754326"/>
          </a:xfrm>
          <a:prstGeom prst="rect">
            <a:avLst/>
          </a:prstGeom>
          <a:noFill/>
        </p:spPr>
        <p:txBody>
          <a:bodyPr wrap="square" rtlCol="0">
            <a:spAutoFit/>
          </a:bodyPr>
          <a:lstStyle/>
          <a:p>
            <a:pPr algn="ctr"/>
            <a:r>
              <a:rPr lang="az-Latn-AZ"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biliklərinin formal məntiqi və qeyri-səlis </a:t>
            </a:r>
            <a:r>
              <a:rPr lang="az-Latn-A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MODELİ</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Curved Up Arrow 10"/>
          <p:cNvSpPr/>
          <p:nvPr/>
        </p:nvSpPr>
        <p:spPr>
          <a:xfrm rot="2848413" flipV="1">
            <a:off x="3151816" y="1249160"/>
            <a:ext cx="1571636" cy="714380"/>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7733163">
            <a:off x="4353240" y="1259724"/>
            <a:ext cx="1571636" cy="740128"/>
          </a:xfrm>
          <a:prstGeom prst="curved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466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1" y="0"/>
            <a:ext cx="5791199" cy="1447800"/>
          </a:xfrm>
        </p:spPr>
        <p:txBody>
          <a:bodyPr/>
          <a:lstStyle/>
          <a:p>
            <a:r>
              <a:rPr lang="en-US" sz="1600" dirty="0"/>
              <a:t>6_the INTERNATIONAL </a:t>
            </a:r>
            <a:r>
              <a:rPr lang="en-US" sz="1600" dirty="0" smtClean="0"/>
              <a:t>KOMPUTER </a:t>
            </a:r>
            <a:r>
              <a:rPr lang="en-US" sz="1600" dirty="0"/>
              <a:t>A</a:t>
            </a:r>
            <a:r>
              <a:rPr lang="az-Latn-AZ" sz="1600" dirty="0" smtClean="0"/>
              <a:t>ND</a:t>
            </a:r>
            <a:br>
              <a:rPr lang="az-Latn-AZ" sz="1600" dirty="0" smtClean="0"/>
            </a:br>
            <a:r>
              <a:rPr lang="en-US" sz="1600" dirty="0" smtClean="0"/>
              <a:t>INSTRUCTIONAL </a:t>
            </a:r>
            <a:r>
              <a:rPr lang="en-US" sz="1600" dirty="0"/>
              <a:t>TECHNOLOGIES </a:t>
            </a:r>
            <a:r>
              <a:rPr lang="az-Latn-AZ" sz="1600" dirty="0"/>
              <a:t>                         </a:t>
            </a:r>
            <a:r>
              <a:rPr lang="en-US" sz="1600" dirty="0"/>
              <a:t>SIMPOSIUM GAZIANTEP 4.10-6.10.2012</a:t>
            </a:r>
            <a:r>
              <a:rPr lang="ru-RU" sz="1600" dirty="0"/>
              <a:t/>
            </a:r>
            <a:br>
              <a:rPr lang="ru-RU" sz="1600" dirty="0"/>
            </a:br>
            <a:endParaRPr lang="ru-RU" sz="1600" dirty="0"/>
          </a:p>
        </p:txBody>
      </p:sp>
      <p:sp>
        <p:nvSpPr>
          <p:cNvPr id="3" name="Текст 2"/>
          <p:cNvSpPr>
            <a:spLocks noGrp="1"/>
          </p:cNvSpPr>
          <p:nvPr>
            <p:ph type="body" idx="1"/>
          </p:nvPr>
        </p:nvSpPr>
        <p:spPr>
          <a:xfrm>
            <a:off x="2133600" y="2133600"/>
            <a:ext cx="5859332" cy="3309371"/>
          </a:xfrm>
        </p:spPr>
        <p:txBody>
          <a:bodyPr>
            <a:normAutofit fontScale="92500" lnSpcReduction="10000"/>
          </a:bodyPr>
          <a:lstStyle/>
          <a:p>
            <a:r>
              <a:rPr lang="az-Latn-AZ" i="1" dirty="0"/>
              <a:t>Jan Piajenin nəzəriyyəsi uşaq psixologiyası və pedaqoji psixologiya üzrə araşdırmalarda, dərsliklərdə və dərs vəsaitlərində müntəxəbat həqiqətləri kimi səslənsə də, onun vətənində də bilavasitə məktəb təcrübəsinə tətbiq olunmayıb.Bu addım ilk dəfə Azərbaycanda atılıb və Fatma xanım Bünyatova Jan Piajenin epistemologiyası əsasında Bakıda, əgər belə demək mümkünsə, epistemoloji pedaqogika  və ya idrak məktəbi yaradıb.(səh.154) </a:t>
            </a:r>
            <a:r>
              <a:rPr lang="ru-RU" dirty="0"/>
              <a:t/>
            </a:r>
            <a:br>
              <a:rPr lang="ru-RU" dirty="0"/>
            </a:br>
            <a:r>
              <a:rPr lang="az-Latn-AZ" dirty="0"/>
              <a:t>Əbdül Əlizadənin “İdrak prosesləri və hisslər” (psixopedaqoji məsələlər) Bakı-2006</a:t>
            </a:r>
            <a:r>
              <a:rPr lang="ru-RU" dirty="0"/>
              <a:t/>
            </a:r>
            <a:br>
              <a:rPr lang="ru-RU" dirty="0"/>
            </a:br>
            <a:endParaRPr lang="ru-RU" dirty="0"/>
          </a:p>
        </p:txBody>
      </p:sp>
      <p:sp>
        <p:nvSpPr>
          <p:cNvPr id="4" name="Заголовок 1"/>
          <p:cNvSpPr txBox="1">
            <a:spLocks/>
          </p:cNvSpPr>
          <p:nvPr/>
        </p:nvSpPr>
        <p:spPr>
          <a:xfrm>
            <a:off x="1752600" y="4419600"/>
            <a:ext cx="6512511" cy="1143000"/>
          </a:xfrm>
          <a:prstGeom prst="rect">
            <a:avLst/>
          </a:prstGeom>
          <a:effectLst/>
        </p:spPr>
        <p:txBody>
          <a:bodyPr vert="horz" lIns="91440" tIns="45720" rIns="91440" bIns="45720" rtlCol="0" anchor="b"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cap="none" baseline="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ru-RU" sz="1600" dirty="0" smtClean="0"/>
              <a:t/>
            </a:r>
            <a:br>
              <a:rPr lang="ru-RU" sz="1600" dirty="0" smtClean="0"/>
            </a:br>
            <a:r>
              <a:rPr lang="en-US" sz="1600" dirty="0" err="1" smtClean="0"/>
              <a:t>Fatma</a:t>
            </a:r>
            <a:r>
              <a:rPr lang="en-US" sz="1600" dirty="0" smtClean="0"/>
              <a:t> </a:t>
            </a:r>
            <a:r>
              <a:rPr lang="en-US" sz="1600" dirty="0" err="1" smtClean="0"/>
              <a:t>xan</a:t>
            </a:r>
            <a:r>
              <a:rPr lang="az-Latn-AZ" sz="1600" dirty="0" smtClean="0"/>
              <a:t>ım Bunyatova  fatmaxanumrambler.ru </a:t>
            </a:r>
            <a:endParaRPr lang="ru-RU" sz="1600" dirty="0"/>
          </a:p>
        </p:txBody>
      </p:sp>
    </p:spTree>
    <p:extLst>
      <p:ext uri="{BB962C8B-B14F-4D97-AF65-F5344CB8AC3E}">
        <p14:creationId xmlns:p14="http://schemas.microsoft.com/office/powerpoint/2010/main" val="129436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4419600"/>
            <a:ext cx="6512511" cy="1143000"/>
          </a:xfrm>
        </p:spPr>
        <p:txBody>
          <a:bodyPr/>
          <a:lstStyle/>
          <a:p>
            <a:pPr marL="0" indent="0">
              <a:buNone/>
            </a:pPr>
            <a:r>
              <a:rPr lang="az-Latn-AZ" sz="1600" dirty="0" smtClean="0"/>
              <a:t>The </a:t>
            </a:r>
            <a:r>
              <a:rPr lang="en-US" sz="1600" dirty="0" smtClean="0"/>
              <a:t>6_the </a:t>
            </a:r>
            <a:r>
              <a:rPr lang="en-US" sz="1600" dirty="0"/>
              <a:t>INTERNATIONAL </a:t>
            </a:r>
            <a:r>
              <a:rPr lang="en-US" sz="1600" dirty="0" smtClean="0"/>
              <a:t>KOMPUTER </a:t>
            </a:r>
            <a:r>
              <a:rPr lang="en-US" sz="1600" dirty="0"/>
              <a:t>A</a:t>
            </a:r>
            <a:r>
              <a:rPr lang="az-Latn-AZ" sz="1600" dirty="0"/>
              <a:t>ND </a:t>
            </a:r>
            <a:r>
              <a:rPr lang="en-US" sz="1600" dirty="0"/>
              <a:t>INSTRUCTIONAL TECHNOLOGIES </a:t>
            </a:r>
            <a:r>
              <a:rPr lang="az-Latn-AZ" sz="1600" dirty="0"/>
              <a:t>                         </a:t>
            </a:r>
            <a:r>
              <a:rPr lang="en-US" sz="1600" dirty="0"/>
              <a:t>SIMPOSIUM GAZIANTEP 4.10-6.10.2012</a:t>
            </a:r>
            <a:r>
              <a:rPr lang="ru-RU" sz="1600" dirty="0"/>
              <a:t/>
            </a:r>
            <a:br>
              <a:rPr lang="ru-RU" sz="1600" dirty="0"/>
            </a:br>
            <a:r>
              <a:rPr lang="en-US" sz="1600" dirty="0" err="1" smtClean="0"/>
              <a:t>Fatma</a:t>
            </a:r>
            <a:r>
              <a:rPr lang="en-US" sz="1600" dirty="0" smtClean="0"/>
              <a:t> </a:t>
            </a:r>
            <a:r>
              <a:rPr lang="en-US" sz="1600" dirty="0" err="1" smtClean="0"/>
              <a:t>xan</a:t>
            </a:r>
            <a:r>
              <a:rPr lang="az-Latn-AZ" sz="1600" dirty="0" smtClean="0"/>
              <a:t>ım Bunyatova  fatmaxanumrambler.ru </a:t>
            </a:r>
            <a:endParaRPr lang="ru-RU" sz="1600" dirty="0"/>
          </a:p>
        </p:txBody>
      </p:sp>
      <p:sp>
        <p:nvSpPr>
          <p:cNvPr id="3" name="Объект 2"/>
          <p:cNvSpPr>
            <a:spLocks noGrp="1"/>
          </p:cNvSpPr>
          <p:nvPr>
            <p:ph sz="quarter" idx="13"/>
          </p:nvPr>
        </p:nvSpPr>
        <p:spPr/>
        <p:txBody>
          <a:bodyPr>
            <a:normAutofit lnSpcReduction="10000"/>
          </a:bodyPr>
          <a:lstStyle/>
          <a:p>
            <a:r>
              <a:rPr lang="en-US" dirty="0" err="1" smtClean="0"/>
              <a:t>Yeni</a:t>
            </a:r>
            <a:r>
              <a:rPr lang="en-US" dirty="0" smtClean="0"/>
              <a:t> t</a:t>
            </a:r>
            <a:r>
              <a:rPr lang="az-Latn-AZ" dirty="0" smtClean="0"/>
              <a:t>ə</a:t>
            </a:r>
            <a:r>
              <a:rPr lang="en-US" dirty="0" err="1" smtClean="0"/>
              <a:t>lim</a:t>
            </a:r>
            <a:r>
              <a:rPr lang="en-US" dirty="0" smtClean="0"/>
              <a:t> </a:t>
            </a:r>
            <a:r>
              <a:rPr lang="en-US" dirty="0" err="1" smtClean="0"/>
              <a:t>modeli</a:t>
            </a:r>
            <a:r>
              <a:rPr lang="en-US" dirty="0" smtClean="0"/>
              <a:t> </a:t>
            </a:r>
            <a:r>
              <a:rPr lang="az-Latn-AZ" dirty="0" smtClean="0"/>
              <a:t>«Formal-məntiqli və qeyri səlis» modeinin </a:t>
            </a:r>
            <a:r>
              <a:rPr lang="en-US" dirty="0" err="1" smtClean="0"/>
              <a:t>qurulma</a:t>
            </a:r>
            <a:r>
              <a:rPr lang="en-US" dirty="0" smtClean="0"/>
              <a:t> </a:t>
            </a:r>
            <a:r>
              <a:rPr lang="az-Latn-AZ" dirty="0" smtClean="0"/>
              <a:t>şə</a:t>
            </a:r>
            <a:r>
              <a:rPr lang="en-US" dirty="0" err="1" smtClean="0"/>
              <a:t>rtl</a:t>
            </a:r>
            <a:r>
              <a:rPr lang="az-Latn-AZ" dirty="0" smtClean="0"/>
              <a:t>ə</a:t>
            </a:r>
            <a:r>
              <a:rPr lang="en-US" dirty="0" err="1" smtClean="0"/>
              <a:t>ri</a:t>
            </a:r>
            <a:r>
              <a:rPr lang="az-Latn-AZ" dirty="0" smtClean="0"/>
              <a:t>:</a:t>
            </a:r>
          </a:p>
          <a:p>
            <a:r>
              <a:rPr lang="az-Latn-AZ" dirty="0" smtClean="0"/>
              <a:t>1.təlim üsulları dəyişilməidir, təlimdə İKT və pedaqoyi texnologiyalar</a:t>
            </a:r>
            <a:r>
              <a:rPr lang="en-US" dirty="0" smtClean="0"/>
              <a:t> v</a:t>
            </a:r>
            <a:r>
              <a:rPr lang="az-Latn-AZ" dirty="0" smtClean="0"/>
              <a:t>ə ən əsasən konstruktiv təlim birinci yerlərdə qərarlaşmalıdır;</a:t>
            </a:r>
          </a:p>
          <a:p>
            <a:r>
              <a:rPr lang="az-Latn-AZ" dirty="0" smtClean="0"/>
              <a:t>2.biliklər formal-məniqi və qeyri səlis modelışdirilməlidir;</a:t>
            </a:r>
          </a:p>
          <a:p>
            <a:r>
              <a:rPr lang="az-Latn-AZ" dirty="0" smtClean="0"/>
              <a:t>3.məntiqə əsaslanan və şərtlənən yeni tapşırıqlar toplumu yaradılmalıdır.  </a:t>
            </a:r>
          </a:p>
          <a:p>
            <a:pPr marL="45720" indent="0">
              <a:buNone/>
            </a:pPr>
            <a:endParaRPr lang="ru-RU" dirty="0"/>
          </a:p>
        </p:txBody>
      </p:sp>
    </p:spTree>
    <p:extLst>
      <p:ext uri="{BB962C8B-B14F-4D97-AF65-F5344CB8AC3E}">
        <p14:creationId xmlns:p14="http://schemas.microsoft.com/office/powerpoint/2010/main" val="23572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822</Words>
  <Application>Microsoft Office PowerPoint</Application>
  <PresentationFormat>Экран (4:3)</PresentationFormat>
  <Paragraphs>136</Paragraphs>
  <Slides>19</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Воздушный поток</vt:lpstr>
      <vt:lpstr>Диаграмма</vt:lpstr>
      <vt:lpstr>6_the INTERNATIONAL KOMPUTER AND INSTRUCTIONAL TECHNOLOGIES SIMPOSIUM GAZIANTEP 4.10-6.10.2012</vt:lpstr>
      <vt:lpstr>Презентация PowerPoint</vt:lpstr>
      <vt:lpstr>6_the INTERNATIONAL KOMPUTER AND INSTRUCTIONAL TECHNOLOGIES SIMPOSIUM GAZIANTEP 4.10-6.10.2012</vt:lpstr>
      <vt:lpstr>Презентация PowerPoint</vt:lpstr>
      <vt:lpstr>Презентация PowerPoint</vt:lpstr>
      <vt:lpstr>Презентация PowerPoint</vt:lpstr>
      <vt:lpstr>Презентация PowerPoint</vt:lpstr>
      <vt:lpstr>6_the INTERNATIONAL KOMPUTER AND INSTRUCTIONAL TECHNOLOGIES                          SIMPOSIUM GAZIANTEP 4.10-6.10.2012 </vt:lpstr>
      <vt:lpstr>The 6_the INTERNATIONAL KOMPUTER AND INSTRUCTIONAL TECHNOLOGIES                          SIMPOSIUM GAZIANTEP 4.10-6.10.2012 Fatma xanım Bunyatova  fatmaxanumrambler.ru </vt:lpstr>
      <vt:lpstr> Bunyatova Fatma xanım  fatmaxanum@rambler.ru</vt:lpstr>
      <vt:lpstr>Презентация PowerPoint</vt:lpstr>
      <vt:lpstr>6_the INTERNATIONAL KOMPYUTER AND INSTRUCTIONAL TECHNOLOGIES    SIMPOSIUM  GAZIANTEP 4.10-6.10.2012 </vt:lpstr>
      <vt:lpstr>6_the INTERNATIONAL KOMPUTER AND INSTRUCTIONAL TECHNOLOGIES SIMPOSIUM GAZIANTEP 4.10-6.10.2012 Təlimi formal-məntiqi və qeyri- səlis məntiqlə modelləşdirilməsi </vt:lpstr>
      <vt:lpstr>6_the INTERNATIONAL KOMPUTER AND INSTRUCTIONAL TECHNOLOGIES                          SIMPOSIUM GAZIANTEP 4.10-6.10.2012 </vt:lpstr>
      <vt:lpstr>Презентация PowerPoint</vt:lpstr>
      <vt:lpstr>Презентация PowerPoint</vt:lpstr>
      <vt:lpstr>6_the INTERNATIONAL KOMPUTER AND INSTRUCTIONAL TECHNOLOGIES                          SIMPOSIUM GAZIANTEP 4.10-6.10.2012 </vt:lpstr>
      <vt:lpstr>Hər bir yenilik təlimdən kecir. Özün öyrənməyi öyrən ki öyrədə biləsən!  Baki «İdrak məktəbi» 2012 avqust –sentyabr </vt:lpstr>
      <vt:lpstr>6_the INTERNATIONAL KOMPYUTER AND INSTRUCTIONAL TECHNOLOGIES SIMPOSIUM GAZIANTEP 4.10-6.10.2012 Təlimi formal-məntiqi və qeyri- səlis məntiqlə modelləşdirilməsi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54</cp:revision>
  <dcterms:created xsi:type="dcterms:W3CDTF">2012-10-01T15:42:52Z</dcterms:created>
  <dcterms:modified xsi:type="dcterms:W3CDTF">2012-10-09T18:33:43Z</dcterms:modified>
</cp:coreProperties>
</file>