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8"/>
  </p:notesMasterIdLst>
  <p:sldIdLst>
    <p:sldId id="256" r:id="rId3"/>
    <p:sldId id="267" r:id="rId4"/>
    <p:sldId id="268" r:id="rId5"/>
    <p:sldId id="257" r:id="rId6"/>
    <p:sldId id="258" r:id="rId7"/>
    <p:sldId id="259" r:id="rId8"/>
    <p:sldId id="261" r:id="rId9"/>
    <p:sldId id="262" r:id="rId10"/>
    <p:sldId id="265" r:id="rId11"/>
    <p:sldId id="263" r:id="rId12"/>
    <p:sldId id="264" r:id="rId13"/>
    <p:sldId id="266" r:id="rId14"/>
    <p:sldId id="270" r:id="rId15"/>
    <p:sldId id="269" r:id="rId16"/>
    <p:sldId id="271" r:id="rId17"/>
  </p:sldIdLst>
  <p:sldSz cx="9144000" cy="6858000" type="screen4x3"/>
  <p:notesSz cx="6735763" cy="98567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3FF"/>
    <a:srgbClr val="FFCCFF"/>
    <a:srgbClr val="F94578"/>
    <a:srgbClr val="4A452A"/>
    <a:srgbClr val="E30746"/>
    <a:srgbClr val="383420"/>
    <a:srgbClr val="655E39"/>
    <a:srgbClr val="8D052C"/>
    <a:srgbClr val="948A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416" y="-96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DC18EE-F714-44E9-85D9-B2EC11FEAE77}" type="datetimeFigureOut">
              <a:rPr kumimoji="1" lang="ja-JP" altLang="ru-RU" smtClean="0"/>
              <a:pPr/>
              <a:t>2013/12/19</a:t>
            </a:fld>
            <a:endParaRPr kumimoji="1"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75" y="739775"/>
            <a:ext cx="4926013" cy="36957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1974"/>
            <a:ext cx="5388610" cy="44355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ru-RU" smtClean="0"/>
              <a:t>Click to edit Master text styles</a:t>
            </a:r>
          </a:p>
          <a:p>
            <a:pPr lvl="1"/>
            <a:r>
              <a:rPr kumimoji="1" lang="ru-RU" smtClean="0"/>
              <a:t>Second level</a:t>
            </a:r>
          </a:p>
          <a:p>
            <a:pPr lvl="2"/>
            <a:r>
              <a:rPr kumimoji="1" lang="ru-RU" smtClean="0"/>
              <a:t>Third level</a:t>
            </a:r>
          </a:p>
          <a:p>
            <a:pPr lvl="3"/>
            <a:r>
              <a:rPr kumimoji="1" lang="ru-RU" smtClean="0"/>
              <a:t>Fourth level</a:t>
            </a:r>
          </a:p>
          <a:p>
            <a:pPr lvl="4"/>
            <a:r>
              <a:rPr kumimoji="1" lang="ru-RU" smtClean="0"/>
              <a:t>Fifth level</a:t>
            </a:r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62238"/>
            <a:ext cx="2918831" cy="4928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91740-C4D5-4FF9-9735-B451AE1B4D3F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  <p:extLst>
      <p:ext uri="{BB962C8B-B14F-4D97-AF65-F5344CB8AC3E}">
        <p14:creationId xmlns:p14="http://schemas.microsoft.com/office/powerpoint/2010/main" val="12310282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491740-C4D5-4FF9-9735-B451AE1B4D3F}" type="slidenum">
              <a:rPr kumimoji="1" lang="ru-RU" smtClean="0"/>
              <a:pPr/>
              <a:t>1</a:t>
            </a:fld>
            <a:endParaRPr kumimoji="1"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655E39"/>
                </a:solidFill>
                <a:effectLst>
                  <a:outerShdw blurRad="50800" dist="381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ru-RU" smtClean="0"/>
              <a:t>Образец подзаголовка</a:t>
            </a:r>
            <a:endParaRPr kumimoji="1"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fld id="{DCBE54BF-C20A-4A89-B661-AC9E323BCEDC}" type="datetimeFigureOut">
              <a:rPr lang="ru-RU" altLang="ja-JP" smtClean="0"/>
              <a:pPr/>
              <a:t>19.12.2013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25000"/>
                  </a:schemeClr>
                </a:solidFill>
              </a:defRPr>
            </a:lvl1pPr>
          </a:lstStyle>
          <a:p>
            <a:fld id="{B10D3B03-457D-4D29-B6ED-3FDDB7AE5EC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948A5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rgbClr val="D69473"/>
                </a:solidFill>
              </a:defRPr>
            </a:lvl1pPr>
            <a:lvl2pPr>
              <a:defRPr sz="2400">
                <a:solidFill>
                  <a:srgbClr val="D69473"/>
                </a:solidFill>
              </a:defRPr>
            </a:lvl2pPr>
            <a:lvl3pPr>
              <a:defRPr sz="2000">
                <a:solidFill>
                  <a:srgbClr val="D69473"/>
                </a:solidFill>
              </a:defRPr>
            </a:lvl3pPr>
            <a:lvl4pPr>
              <a:defRPr sz="1800">
                <a:solidFill>
                  <a:srgbClr val="D69473"/>
                </a:solidFill>
              </a:defRPr>
            </a:lvl4pPr>
            <a:lvl5pPr>
              <a:defRPr sz="1800">
                <a:solidFill>
                  <a:srgbClr val="D69473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B81A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rgbClr val="D69473"/>
                </a:solidFill>
              </a:defRPr>
            </a:lvl1pPr>
            <a:lvl2pPr>
              <a:defRPr sz="2000">
                <a:solidFill>
                  <a:srgbClr val="D69473"/>
                </a:solidFill>
              </a:defRPr>
            </a:lvl2pPr>
            <a:lvl3pPr>
              <a:defRPr sz="1800">
                <a:solidFill>
                  <a:srgbClr val="D69473"/>
                </a:solidFill>
              </a:defRPr>
            </a:lvl3pPr>
            <a:lvl4pPr>
              <a:defRPr sz="1600">
                <a:solidFill>
                  <a:srgbClr val="D69473"/>
                </a:solidFill>
              </a:defRPr>
            </a:lvl4pPr>
            <a:lvl5pPr>
              <a:defRPr sz="1600">
                <a:solidFill>
                  <a:srgbClr val="D69473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ru-RU" smtClean="0"/>
              <a:t>Образец заголовка</a:t>
            </a:r>
            <a:endParaRPr kumimoji="1"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ru-RU" smtClean="0"/>
              <a:t>Вставка рисунка</a:t>
            </a:r>
            <a:endParaRPr kumimoji="1"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BE54BF-C20A-4A89-B661-AC9E323BCEDC}" type="datetimeFigureOut">
              <a:rPr kumimoji="1" lang="ru-RU" altLang="ja-JP" smtClean="0"/>
              <a:pPr/>
              <a:t>19.12.2013</a:t>
            </a:fld>
            <a:endParaRPr kumimoji="1"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0D3B03-457D-4D29-B6ED-3FDDB7AE5EC3}" type="slidenum">
              <a:rPr kumimoji="1" lang="ru-RU" smtClean="0"/>
              <a:pPr/>
              <a:t>‹#›</a:t>
            </a:fld>
            <a:endParaRPr kumimoji="1"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ru-RU" smtClean="0"/>
              <a:t>Образец заголовка</a:t>
            </a:r>
            <a:endParaRPr kumimoji="1"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ru-RU" smtClean="0"/>
              <a:t>Образец текста</a:t>
            </a:r>
          </a:p>
          <a:p>
            <a:pPr lvl="1"/>
            <a:r>
              <a:rPr kumimoji="1" lang="ru-RU" smtClean="0"/>
              <a:t>Второй уровень</a:t>
            </a:r>
          </a:p>
          <a:p>
            <a:pPr lvl="2"/>
            <a:r>
              <a:rPr kumimoji="1" lang="ru-RU" smtClean="0"/>
              <a:t>Третий уровень</a:t>
            </a:r>
          </a:p>
          <a:p>
            <a:pPr lvl="3"/>
            <a:r>
              <a:rPr kumimoji="1" lang="ru-RU" smtClean="0"/>
              <a:t>Четвертый уровень</a:t>
            </a:r>
          </a:p>
          <a:p>
            <a:pPr lvl="4"/>
            <a:r>
              <a:rPr kumimoji="1" lang="ru-RU" smtClean="0"/>
              <a:t>Пятый уровень</a:t>
            </a:r>
            <a:endParaRPr kumimoji="1"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fld id="{DCBE54BF-C20A-4A89-B661-AC9E323BCEDC}" type="datetimeFigureOut">
              <a:rPr lang="ru-RU" altLang="ja-JP" smtClean="0"/>
              <a:pPr/>
              <a:t>19.12.2013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aur" pitchFamily="18" charset="0"/>
              </a:defRPr>
            </a:lvl1pPr>
          </a:lstStyle>
          <a:p>
            <a:fld id="{B10D3B03-457D-4D29-B6ED-3FDDB7AE5E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1" kern="1200" cap="none" spc="50">
          <a:ln w="13500">
            <a:noFill/>
            <a:prstDash val="solid"/>
          </a:ln>
          <a:solidFill>
            <a:srgbClr val="E30746"/>
          </a:solidFill>
          <a:effectLst>
            <a:outerShdw blurRad="50800" dist="38100" dir="2700000" algn="tl" rotWithShape="0">
              <a:schemeClr val="bg1">
                <a:alpha val="8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3200" b="1" kern="1200">
          <a:solidFill>
            <a:srgbClr val="4A452A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2800" kern="1200">
          <a:solidFill>
            <a:srgbClr val="4A452A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2400" kern="1200">
          <a:solidFill>
            <a:srgbClr val="4A452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2000" kern="1200">
          <a:solidFill>
            <a:srgbClr val="4A452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8"/>
        </a:buBlip>
        <a:defRPr kumimoji="1" sz="2000" kern="1200">
          <a:solidFill>
            <a:srgbClr val="4A452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kumimoji="1" sz="1800" kern="1200">
          <a:solidFill>
            <a:srgbClr val="4A452A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6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7"/>
        </a:buBlip>
        <a:defRPr kumimoji="1" sz="1600" kern="1200">
          <a:solidFill>
            <a:srgbClr val="4A452A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/>
          <p:nvPr/>
        </p:nvSpPr>
        <p:spPr>
          <a:xfrm>
            <a:off x="2843808" y="620688"/>
            <a:ext cx="3918719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az-Latn-AZ" sz="3600" b="1" dirty="0" err="1" smtClean="0">
                <a:ln w="11430"/>
                <a:solidFill>
                  <a:srgbClr val="F9457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İ</a:t>
            </a:r>
            <a:r>
              <a:rPr lang="en-US" sz="3600" b="1" dirty="0" err="1" smtClean="0">
                <a:ln w="11430"/>
                <a:solidFill>
                  <a:srgbClr val="F9457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drak</a:t>
            </a:r>
            <a:r>
              <a:rPr lang="en-US" sz="3600" b="1" dirty="0" smtClean="0">
                <a:ln w="11430"/>
                <a:solidFill>
                  <a:srgbClr val="F9457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3600" b="1" dirty="0" err="1">
                <a:ln w="11430"/>
                <a:solidFill>
                  <a:srgbClr val="F94578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məktəbi</a:t>
            </a:r>
            <a:endParaRPr lang="en-US" sz="3600" b="1" dirty="0">
              <a:ln w="11430"/>
              <a:solidFill>
                <a:srgbClr val="F94578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5656" y="1340768"/>
            <a:ext cx="6192688" cy="1368152"/>
          </a:xfrm>
          <a:prstGeom prst="rect">
            <a:avLst/>
          </a:prstGeom>
          <a:noFill/>
        </p:spPr>
        <p:txBody>
          <a:bodyPr wrap="square" rtlCol="0">
            <a:prstTxWarp prst="textWave1">
              <a:avLst/>
            </a:prstTxWarp>
            <a:spAutoFit/>
            <a:scene3d>
              <a:camera prst="perspectiveBelow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r>
              <a:rPr lang="en-US" sz="4000" b="1" dirty="0" err="1" smtClean="0">
                <a:solidFill>
                  <a:srgbClr val="F94578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Az</a:t>
            </a:r>
            <a:r>
              <a:rPr lang="az-Latn-AZ" sz="2800" b="1" dirty="0" smtClean="0">
                <a:solidFill>
                  <a:srgbClr val="F94578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ə</a:t>
            </a:r>
            <a:r>
              <a:rPr lang="az-Latn-AZ" sz="4000" b="1" dirty="0" smtClean="0">
                <a:solidFill>
                  <a:srgbClr val="F94578"/>
                </a:solidFill>
                <a:effectLst>
                  <a:glow rad="63500">
                    <a:schemeClr val="accent6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lackadder ITC" pitchFamily="82" charset="0"/>
              </a:rPr>
              <a:t>rbaycan  dili </a:t>
            </a:r>
            <a:endParaRPr lang="ru-RU" sz="4000" b="1" dirty="0">
              <a:solidFill>
                <a:srgbClr val="F94578"/>
              </a:solidFill>
              <a:effectLst>
                <a:glow rad="63500">
                  <a:schemeClr val="accent6">
                    <a:satMod val="175000"/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43808" y="2708920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b="1" dirty="0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III sinif </a:t>
            </a:r>
            <a:endParaRPr lang="ru-RU" sz="2400" b="1" dirty="0">
              <a:ln w="1905"/>
              <a:solidFill>
                <a:srgbClr val="F9457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83768" y="3429000"/>
            <a:ext cx="4824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b="1" dirty="0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Mövzu :  Kök və şəkilçi</a:t>
            </a:r>
            <a:endParaRPr lang="ru-RU" sz="2400" b="1" dirty="0">
              <a:ln w="1905"/>
              <a:solidFill>
                <a:srgbClr val="F9457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/>
          <p:nvPr/>
        </p:nvSpPr>
        <p:spPr>
          <a:xfrm>
            <a:off x="5868144" y="5517232"/>
            <a:ext cx="3024336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extrusionH="57150" contourW="12700">
              <a:bevelT w="25400" h="25400" prst="coolSlant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b="1" u="sng" dirty="0" smtClean="0">
                <a:ln w="11430">
                  <a:solidFill>
                    <a:srgbClr val="F94578"/>
                  </a:solidFill>
                </a:ln>
                <a:solidFill>
                  <a:srgbClr val="F94578"/>
                </a:solidFill>
                <a:latin typeface="Times New Roman" pitchFamily="18" charset="0"/>
                <a:cs typeface="Times New Roman" pitchFamily="18" charset="0"/>
              </a:rPr>
              <a:t>idrakmektebi@rambler.r</a:t>
            </a:r>
            <a:r>
              <a:rPr lang="az-Latn-AZ" b="1" u="sng" dirty="0" smtClean="0">
                <a:ln w="11430">
                  <a:solidFill>
                    <a:srgbClr val="F94578"/>
                  </a:solidFill>
                </a:ln>
                <a:solidFill>
                  <a:srgbClr val="F94578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endParaRPr lang="en-US" b="1" dirty="0">
              <a:ln w="11430">
                <a:solidFill>
                  <a:srgbClr val="F94578"/>
                </a:solidFill>
              </a:ln>
              <a:solidFill>
                <a:srgbClr val="F9457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b="1" dirty="0">
                <a:ln w="11430">
                  <a:solidFill>
                    <a:srgbClr val="F94578"/>
                  </a:solidFill>
                </a:ln>
                <a:solidFill>
                  <a:srgbClr val="F94578"/>
                </a:solidFill>
                <a:latin typeface="Times New Roman" pitchFamily="18" charset="0"/>
                <a:cs typeface="Times New Roman" pitchFamily="18" charset="0"/>
              </a:rPr>
              <a:t>tel. 441-58-06</a:t>
            </a:r>
          </a:p>
        </p:txBody>
      </p:sp>
      <p:sp>
        <p:nvSpPr>
          <p:cNvPr id="9" name="Rectangle 4"/>
          <p:cNvSpPr/>
          <p:nvPr/>
        </p:nvSpPr>
        <p:spPr>
          <a:xfrm>
            <a:off x="2915816" y="4221088"/>
            <a:ext cx="34339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Fatma</a:t>
            </a:r>
            <a:r>
              <a:rPr lang="en-US" sz="2400" b="1" dirty="0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xanım</a:t>
            </a:r>
            <a:r>
              <a:rPr lang="en-US" sz="2400" b="1" dirty="0" smtClean="0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ln w="1905"/>
                <a:solidFill>
                  <a:srgbClr val="F94578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Bunyatova</a:t>
            </a:r>
            <a:endParaRPr lang="en-US" sz="2400" b="1" dirty="0">
              <a:ln w="1905"/>
              <a:solidFill>
                <a:srgbClr val="F94578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748464" cy="698198"/>
          </a:xfrm>
        </p:spPr>
        <p:txBody>
          <a:bodyPr>
            <a:normAutofit fontScale="90000"/>
          </a:bodyPr>
          <a:lstStyle/>
          <a:p>
            <a:r>
              <a:rPr lang="az-Latn-A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İşçi vərəqi:</a:t>
            </a:r>
            <a:r>
              <a:rPr lang="az-Latn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az-Latn-AZ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31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778"/>
            <a:ext cx="8856984" cy="6093296"/>
          </a:xfrm>
        </p:spPr>
        <p:txBody>
          <a:bodyPr>
            <a:normAutofit fontScale="32500" lnSpcReduction="20000"/>
          </a:bodyPr>
          <a:lstStyle/>
          <a:p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1.Sözün tərkibi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2.Kökü ayrılıqda işlətmək olarmı?</a:t>
            </a:r>
            <a:r>
              <a:rPr lang="az-Latn-AZ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</a:t>
            </a:r>
            <a:r>
              <a:rPr lang="en-US" sz="40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_______________________________________</a:t>
            </a:r>
            <a:endParaRPr lang="az-Latn-AZ" sz="4000" dirty="0" smtClean="0">
              <a:solidFill>
                <a:srgbClr val="008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3.Verilən sözləri  kök və  şəkilçilərə  ayırın: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ağıllı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otaqdan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sevimli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çalışqan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qəhrəmanlıq 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endParaRPr lang="az-Latn-AZ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4.Verilən şəkilçilərdən istifadə edərək sözlər düzəldin: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az-Latn-AZ" sz="5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ar</a:t>
            </a:r>
            <a:r>
              <a:rPr lang="az-Latn-AZ" sz="5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lar</a:t>
            </a:r>
            <a:r>
              <a:rPr lang="az-Latn-AZ" sz="5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çı</a:t>
            </a:r>
            <a:r>
              <a:rPr lang="en-US" sz="5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lıq</a:t>
            </a:r>
            <a:r>
              <a:rPr lang="az-Latn-AZ" sz="55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</a:t>
            </a:r>
            <a:endParaRPr lang="en-US" sz="55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</a:t>
            </a:r>
          </a:p>
          <a:p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5.Cümlədə  verilən sözləri cəm şəklində işlədin  : </a:t>
            </a: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Boz dovşan qalxdı üzü  aşağı. 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</a:t>
            </a:r>
          </a:p>
          <a:p>
            <a:pPr>
              <a:buNone/>
            </a:pP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</a:t>
            </a:r>
            <a:r>
              <a:rPr lang="az-Latn-AZ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r>
              <a:rPr lang="en-US" sz="4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</a:t>
            </a:r>
            <a:endParaRPr lang="az-Latn-AZ" sz="40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55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6.Davam edin: </a:t>
            </a:r>
          </a:p>
          <a:p>
            <a:pPr>
              <a:buNone/>
            </a:pPr>
            <a:r>
              <a:rPr lang="az-Latn-AZ" sz="5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Kök və  şəkilçi  bir-biri ilə...... </a:t>
            </a:r>
            <a:r>
              <a:rPr lang="en-US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az-Latn-AZ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_______________</a:t>
            </a:r>
            <a:r>
              <a:rPr lang="en-US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</a:t>
            </a:r>
            <a:r>
              <a:rPr lang="az-Latn-AZ" sz="40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</a:p>
          <a:p>
            <a:endParaRPr lang="az-Latn-AZ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solidFill>
                <a:srgbClr val="008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52651"/>
            <a:ext cx="41044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z-Latn-AZ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ərsin II hissəsi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260648"/>
            <a:ext cx="6131024" cy="850106"/>
          </a:xfrm>
        </p:spPr>
        <p:txBody>
          <a:bodyPr/>
          <a:lstStyle/>
          <a:p>
            <a:r>
              <a:rPr lang="az-Latn-A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İşçi vərəqi: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96752"/>
            <a:ext cx="8676456" cy="4968552"/>
          </a:xfrm>
        </p:spPr>
        <p:txBody>
          <a:bodyPr>
            <a:normAutofit fontScale="25000" lnSpcReduction="20000"/>
          </a:bodyPr>
          <a:lstStyle/>
          <a:p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 Kök 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</a:t>
            </a:r>
          </a:p>
          <a:p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2.Şəkilçilər  nəyə xidmət edir?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</a:t>
            </a:r>
          </a:p>
          <a:p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3.Verilən sözlərdə kök və  şəkilçini ayırın :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əkinçi 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uzaqdan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yazılı 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sevincli 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igidlik 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</a:t>
            </a:r>
            <a:endParaRPr lang="en-US" sz="55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</a:t>
            </a:r>
          </a:p>
          <a:p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4.Verilən şəkilçilərdən istifadə edərək sözlər düzəldin: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az-Latn-AZ" sz="7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ar</a:t>
            </a:r>
            <a:r>
              <a:rPr lang="az-Latn-AZ" sz="7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lar</a:t>
            </a:r>
            <a:r>
              <a:rPr lang="az-Latn-AZ" sz="7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çı</a:t>
            </a:r>
            <a:r>
              <a:rPr lang="az-Latn-AZ" sz="7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, luq</a:t>
            </a:r>
            <a:r>
              <a:rPr lang="az-Latn-AZ" sz="72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</a:t>
            </a:r>
            <a:endParaRPr lang="en-US" sz="55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________________________</a:t>
            </a:r>
          </a:p>
          <a:p>
            <a:r>
              <a:rPr lang="en-US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Qarışqa dedi :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Sonra oynaram,  mənə bu işi tapşırıb anam”.  Qarışqa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sözünə </a:t>
            </a: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-lar  </a:t>
            </a:r>
            <a:r>
              <a:rPr lang="az-Latn-AZ" sz="72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şəkilçisi  əlavə edərək cümləni dəyişdirin. 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</a:t>
            </a:r>
            <a:endParaRPr lang="en-US" sz="55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</a:t>
            </a:r>
          </a:p>
          <a:p>
            <a:r>
              <a:rPr lang="en-US" sz="7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6.</a:t>
            </a:r>
            <a:r>
              <a:rPr lang="az-Latn-AZ" sz="72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Davam edin: </a:t>
            </a:r>
          </a:p>
          <a:p>
            <a:pPr>
              <a:buNone/>
            </a:pPr>
            <a:r>
              <a:rPr lang="az-Latn-AZ" sz="7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Bir gün kök  hirsləndi və ........ </a:t>
            </a:r>
            <a:r>
              <a:rPr lang="en-US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az-Latn-AZ" sz="55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</a:t>
            </a:r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az-Latn-AZ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z-Latn-AZ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İşçi vərəqi: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507288" cy="5184576"/>
          </a:xfrm>
        </p:spPr>
        <p:txBody>
          <a:bodyPr>
            <a:normAutofit fontScale="62500" lnSpcReduction="20000"/>
          </a:bodyPr>
          <a:lstStyle/>
          <a:p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1.Şəkilçi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</a:t>
            </a:r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2.Şəkilçini ayrılıqda işlətmək olarmı?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</a:t>
            </a:r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3.Verilən sözlərdə kök və  şəkilçini ayırın :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maraqlı</a:t>
            </a: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dadsız</a:t>
            </a: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uşaqlar</a:t>
            </a: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zəhmətkeş</a:t>
            </a: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otlaq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</a:t>
            </a:r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</a:t>
            </a:r>
          </a:p>
          <a:p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4.Verilən şəkilçilərdən istifadə edərək sözlər düzəldin: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az-Latn-AZ" sz="2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ar</a:t>
            </a:r>
            <a:r>
              <a:rPr lang="az-Latn-AZ" sz="2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lar</a:t>
            </a:r>
            <a:r>
              <a:rPr lang="az-Latn-AZ" sz="2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 çı</a:t>
            </a:r>
            <a:r>
              <a:rPr lang="az-Latn-AZ" sz="2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az-Latn-AZ" sz="29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lıq</a:t>
            </a:r>
            <a:r>
              <a:rPr lang="az-Latn-AZ" sz="2900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</a:t>
            </a:r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Davam edin: </a:t>
            </a:r>
          </a:p>
          <a:p>
            <a:pPr marL="0" indent="0">
              <a:buNone/>
            </a:pPr>
            <a:r>
              <a:rPr lang="az-Latn-AZ" sz="29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Şəkilçilər  kökdən sonra dayanmaqdan bezərək.... __________</a:t>
            </a:r>
            <a:r>
              <a:rPr 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r>
              <a:rPr lang="az-Latn-AZ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</a:t>
            </a:r>
            <a:r>
              <a:rPr lang="en-US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</a:t>
            </a:r>
            <a:r>
              <a:rPr lang="az-Latn-AZ" sz="24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_______________________________________________________________________________________________</a:t>
            </a:r>
          </a:p>
          <a:p>
            <a:endPara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az-Latn-AZ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27784" y="116632"/>
            <a:ext cx="3744416" cy="892696"/>
          </a:xfrm>
        </p:spPr>
        <p:txBody>
          <a:bodyPr/>
          <a:lstStyle/>
          <a:p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Qimətləndirmə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Group 14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920300"/>
              </p:ext>
            </p:extLst>
          </p:nvPr>
        </p:nvGraphicFramePr>
        <p:xfrm>
          <a:off x="323528" y="857209"/>
          <a:ext cx="8423921" cy="533334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3313855"/>
                <a:gridCol w="1172105"/>
                <a:gridCol w="1245168"/>
                <a:gridCol w="1312146"/>
                <a:gridCol w="1380647"/>
              </a:tblGrid>
              <a:tr h="1242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Meyyarlar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z-Latn-AZ" sz="280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z-Latn-AZ" sz="280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z-Latn-AZ" sz="280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III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z-Latn-AZ" sz="280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8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IV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anchorCtr="1" horzOverflow="overflow"/>
                </a:tc>
              </a:tr>
              <a:tr h="13097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Bilik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Tətbiq etmək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Təqdim etmək 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3782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Yaradıcılıq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5931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Əməkdaşlıq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  <a:tr h="1625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Qiymətləndirmə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z-Latn-AZ" sz="24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Yekun.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8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/>
                </a:tc>
              </a:tr>
            </a:tbl>
          </a:graphicData>
        </a:graphic>
      </p:graphicFrame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4716016" y="908720"/>
          <a:ext cx="2520280" cy="529208"/>
        </p:xfrm>
        <a:graphic>
          <a:graphicData uri="http://schemas.openxmlformats.org/drawingml/2006/table">
            <a:tbl>
              <a:tblPr>
                <a:tableStyleId>{16D9F66E-5EB9-4882-86FB-DCBF35E3C3E4}</a:tableStyleId>
              </a:tblPr>
              <a:tblGrid>
                <a:gridCol w="2520280"/>
              </a:tblGrid>
              <a:tr h="529208">
                <a:tc>
                  <a:txBody>
                    <a:bodyPr/>
                    <a:lstStyle/>
                    <a:p>
                      <a:pPr algn="ctr"/>
                      <a:r>
                        <a:rPr kumimoji="0" lang="az-Latn-AZ" sz="24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Komandalar</a:t>
                      </a:r>
                      <a:endParaRPr lang="ru-RU" sz="2400" b="1" i="1" u="sng" dirty="0">
                        <a:ln>
                          <a:noFill/>
                        </a:ln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5228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980728"/>
            <a:ext cx="8229600" cy="4525963"/>
          </a:xfrm>
        </p:spPr>
        <p:txBody>
          <a:bodyPr/>
          <a:lstStyle/>
          <a:p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Resurlar: </a:t>
            </a: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kompyuter, proyektor, marker, işçi vərəqləri, slayd PPT;</a:t>
            </a:r>
          </a:p>
          <a:p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Təlim  texnologiyası :  </a:t>
            </a: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Konstruktiv yanaşma ilə İnteraktiv təlim;</a:t>
            </a:r>
          </a:p>
          <a:p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Şagirdlərin  təlim fəaliyyətləri:</a:t>
            </a: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komandada iş, cütlükdə iş, komandada qiymətləndirmə , təqdimat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089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 təqdimat treninqin əməli hissəsində aparılan açıq dərsin təqdimatıdır. Dərsdə  iştirak edən 164 №li məktəbin III b sinif şagirdlərinə və həmin sinifin müəllimi Məmmədova Tamillaya                           Təşəkkürlər!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691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6258" y="4581127"/>
            <a:ext cx="8229600" cy="1944216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Treninqin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əməli hissəsisində aparılan açıq dərsin təqdimatı.</a:t>
            </a:r>
          </a:p>
          <a:p>
            <a:endParaRPr lang="en-US" dirty="0"/>
          </a:p>
        </p:txBody>
      </p:sp>
      <p:pic>
        <p:nvPicPr>
          <p:cNvPr id="1026" name="Picture 2" descr="https://fbcdn-sphotos-e-a.akamaihd.net/hphotos-ak-ash3/1384107_672571856109047_482708386_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6" r="1693" b="18943"/>
          <a:stretch/>
        </p:blipFill>
        <p:spPr bwMode="auto">
          <a:xfrm>
            <a:off x="517136" y="332656"/>
            <a:ext cx="8197196" cy="4248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94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az-Latn-A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Kök və şəkilçi</a:t>
            </a:r>
          </a:p>
          <a:p>
            <a:endParaRPr lang="az-Latn-AZ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az-Latn-AZ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Dərsin məqsədi:</a:t>
            </a:r>
          </a:p>
          <a:p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Şagirdlərin kök və  şəkilçi anlamlarını üzə çıxardaraq inkişaf etdirmək.</a:t>
            </a:r>
          </a:p>
          <a:p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Çagirdlərin yazılı və şifahi nitqlərini qaydalı inkişaf etdirmək.</a:t>
            </a:r>
          </a:p>
          <a:p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Komandada</a:t>
            </a: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qarşılıqlı </a:t>
            </a: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əməkdaşlıq vərdişlərini inkişaf </a:t>
            </a:r>
            <a:r>
              <a:rPr lang="en-US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800" dirty="0" smtClean="0">
                <a:solidFill>
                  <a:srgbClr val="008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etdirmək</a:t>
            </a: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081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00140" y="1087577"/>
            <a:ext cx="770485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Sual: 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Kök  deyəndə  siz  nə  düşünürsünüz?</a:t>
            </a: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Cavab:___________________________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</a:p>
          <a:p>
            <a:endParaRPr lang="az-Latn-AZ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Sual: 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Nəyin kökü ola bilər?</a:t>
            </a: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Cavab:_________________________________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__________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8" descr="http://4.bp.blogspot.com/_CjGIWI38_fw/TIzvxV6OD0I/AAAAAAAACGs/o69JhH5dtTA/s1600/agac.jpg"/>
          <p:cNvPicPr>
            <a:picLocks noChangeAspect="1" noChangeArrowheads="1"/>
          </p:cNvPicPr>
          <p:nvPr/>
        </p:nvPicPr>
        <p:blipFill>
          <a:blip r:embed="rId2" cstate="print"/>
          <a:srcRect l="14607" r="17225"/>
          <a:stretch>
            <a:fillRect/>
          </a:stretch>
        </p:blipFill>
        <p:spPr bwMode="auto">
          <a:xfrm>
            <a:off x="899592" y="3068960"/>
            <a:ext cx="2016224" cy="187220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312408" y="3895889"/>
            <a:ext cx="4824536" cy="46166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az-Latn-AZ" sz="2400" b="1" dirty="0" smtClean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yazı- yazıçı- yazışmaq- yazılı</a:t>
            </a:r>
            <a:endParaRPr lang="ru-RU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0100" y="4831993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Sual: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Ağac şəkili  ilə  verilən  sözlərdə  ortaq fikir nə ola bilər?</a:t>
            </a:r>
          </a:p>
          <a:p>
            <a:r>
              <a:rPr lang="az-Latn-A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:___________________________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Sual: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Canlıların kökü  varmı?</a:t>
            </a:r>
            <a:endParaRPr lang="az-Latn-AZ" sz="24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:_____________________________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_________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400" b="1" dirty="0">
              <a:solidFill>
                <a:srgbClr val="0099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val 1"/>
          <p:cNvSpPr/>
          <p:nvPr/>
        </p:nvSpPr>
        <p:spPr>
          <a:xfrm>
            <a:off x="4824576" y="4357554"/>
            <a:ext cx="1224136" cy="498832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z-Latn-AZ" dirty="0" smtClean="0"/>
              <a:t> </a:t>
            </a:r>
            <a:r>
              <a:rPr lang="az-Latn-AZ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yaz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395536" y="116632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Dərsin gedişatı.</a:t>
            </a:r>
          </a:p>
          <a:p>
            <a:r>
              <a:rPr lang="en-US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az-Latn-AZ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Dərsin I hissəsi 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bebe.az/yukle/elifba/5426_bagban_boyu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35036" y="392426"/>
            <a:ext cx="2376264" cy="1864991"/>
          </a:xfrm>
          <a:prstGeom prst="rect">
            <a:avLst/>
          </a:prstGeom>
          <a:noFill/>
        </p:spPr>
      </p:pic>
      <p:pic>
        <p:nvPicPr>
          <p:cNvPr id="5" name="Picture 6" descr="http://mirgif.com/KARTINKI/skazka/skazka_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0540" y="392426"/>
            <a:ext cx="3889276" cy="194421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0540" y="3140968"/>
            <a:ext cx="78497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Sual: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Bu  iki   şəkili  bildirən sözlərdə  fərq nədədir?</a:t>
            </a: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Cavab:______________________________________</a:t>
            </a:r>
          </a:p>
          <a:p>
            <a:endPara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Əsa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lar: 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Bir  şəkili   başqa şəkilə çevirdikdə , onu anladan sözlər   də  başqa bir şəkildə  olur -  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bağ- bağban</a:t>
            </a:r>
          </a:p>
          <a:p>
            <a:endParaRPr lang="az-Latn-AZ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O zaman  biz sözü bir  şəkildən o biri şəkilə salmaq üçün  nədən istifadə edirik?___________________</a:t>
            </a:r>
            <a:r>
              <a:rPr lang="en-US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________</a:t>
            </a:r>
            <a:r>
              <a:rPr lang="az-Latn-AZ" sz="24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____ </a:t>
            </a:r>
            <a:r>
              <a:rPr lang="az-Latn-A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5400" y="2304347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Bağ</a:t>
            </a:r>
            <a:endParaRPr lang="ru-RU" sz="32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36524" y="2336642"/>
            <a:ext cx="30963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3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Bağ</a:t>
            </a:r>
            <a:r>
              <a:rPr lang="az-Latn-AZ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ban</a:t>
            </a:r>
            <a:endParaRPr lang="ru-RU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91680" y="620688"/>
            <a:ext cx="58326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z-Latn-AZ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Müəllimin interaktiv  əlavələri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Dilimizdəki sözlər tərkib hissələrinə görə iki yerə ayrılır:___________. Bunlar sözün mənalı tərkib hissələridir. 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qapı-qapıçı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Sözün ayrılıqda işlənə bilən və ilkin mənası olan hissəsinə 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</a:t>
            </a:r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 deyilir:  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qələm ; </a:t>
            </a:r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Sözün ayrılıqda işlənə bilməyən hissəsinə isə 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_____ </a:t>
            </a:r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deyilir.  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qələm-</a:t>
            </a:r>
            <a:r>
              <a:rPr lang="az-Latn-AZ" sz="24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lər</a:t>
            </a:r>
            <a:r>
              <a:rPr lang="az-Latn-AZ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az-Latn-AZ" sz="24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Dilimizdə, əsasən  əvvəl kök, sonra isə şəkilçi gəlir.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564904"/>
            <a:ext cx="8686800" cy="936104"/>
          </a:xfrm>
        </p:spPr>
        <p:txBody>
          <a:bodyPr/>
          <a:lstStyle/>
          <a:p>
            <a:r>
              <a:rPr lang="az-Latn-AZ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Əgər biz  «dəvə» və  «quş»  sözlərini  götürüb  birləşdirsək , o zaman bizdə  nə alınar? </a:t>
            </a:r>
            <a:endParaRPr lang="en-US" sz="24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Picture 2" descr="http://upload.wikimedia.org/wikipedia/commons/thumb/4/43/07._Camel_Profile,_near_Silverton,_NSW,_07.07.2007.jpg/265px-07._Camel_Profile,_near_Silverton,_NSW,_07.07.200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476672"/>
            <a:ext cx="2745899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http://kayzen.az/uploads/images/c/d/3/3/1324/9c230ecf3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3860" y="479728"/>
            <a:ext cx="2808312" cy="2013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http://upload.wikimedia.org/wikipedia/commons/thumb/6/64/Afrikanischer_strauss.jpg/265px-Afrikanischer_strau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356992"/>
            <a:ext cx="2524125" cy="151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Содержимое 2"/>
          <p:cNvSpPr txBox="1">
            <a:spLocks/>
          </p:cNvSpPr>
          <p:nvPr/>
        </p:nvSpPr>
        <p:spPr>
          <a:xfrm>
            <a:off x="2555776" y="4869160"/>
            <a:ext cx="3600400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1" lang="az-Latn-A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dəvə + quş= dəvəquşu</a:t>
            </a:r>
            <a:endParaRPr kumimoji="1" lang="en-US" sz="2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1" lang="ru-RU" sz="3200" b="1" i="0" u="none" strike="noStrike" kern="1200" cap="none" spc="0" normalizeH="0" baseline="0" noProof="0" dirty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>
            <a:spLocks/>
          </p:cNvSpPr>
          <p:nvPr/>
        </p:nvSpPr>
        <p:spPr>
          <a:xfrm>
            <a:off x="2051720" y="5445224"/>
            <a:ext cx="4824536" cy="74868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1" lang="az-Latn-A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A452A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1" lang="az-Latn-A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Dəvəquşu sözü necə söz olar?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1" lang="az-Latn-AZ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Dəvəquşu  sözündə  neçə  kök var?</a:t>
            </a:r>
            <a:endParaRPr kumimoji="1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1" lang="en-US" sz="3200" b="1" i="0" u="none" strike="noStrike" kern="1200" cap="none" spc="0" normalizeH="0" baseline="0" noProof="0" dirty="0" smtClean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endParaRPr kumimoji="1" lang="ru-RU" sz="3200" b="1" i="0" u="none" strike="noStrike" kern="1200" cap="none" spc="0" normalizeH="0" baseline="0" noProof="0" dirty="0">
              <a:ln>
                <a:noFill/>
              </a:ln>
              <a:solidFill>
                <a:srgbClr val="4A452A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8"/>
            <a:ext cx="8686800" cy="32403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Axşam oldu. Uşaqlar kəndə qayıtdılar.</a:t>
            </a:r>
          </a:p>
          <a:p>
            <a:pPr>
              <a:buNone/>
            </a:pPr>
            <a:endParaRPr lang="az-Latn-AZ" sz="280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Sual:  </a:t>
            </a:r>
            <a:r>
              <a:rPr lang="az-Latn-AZ" sz="28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Bunlar necə cümlələrdir? Biz bu cümlələri birləşdirsək  bunlar necə cümlə olacaq?</a:t>
            </a:r>
          </a:p>
          <a:p>
            <a:r>
              <a:rPr lang="az-Latn-A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Cavab:_______________________________________________________________________________________________________________________________________________________________________________________________________________________________________________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z-Latn-AZ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Verilən sözlərə  şəkilçilər əlavə edin: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kənd, balıq, meşə, ək, razı</a:t>
            </a:r>
          </a:p>
          <a:p>
            <a:r>
              <a:rPr lang="az-Latn-AZ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Alınan sözləri   cümlədə  işlədin.</a:t>
            </a:r>
          </a:p>
          <a:p>
            <a:endPara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az-Latn-AZ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Verilmiş cümlələrdə hərəkət bildirən sözlərin kökünün altından xətt çəkin:  </a:t>
            </a: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1.Biz Şəkiyə gedən avtobusa mindik.</a:t>
            </a:r>
          </a:p>
          <a:p>
            <a:endParaRPr lang="az-Latn-AZ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2.Töküldü kağıza sinəmin sözü.(S.Vurğun)</a:t>
            </a: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Bəxtini tapşırdın bizim ellərə.</a:t>
            </a: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3.Gələcəkdir babam mənim yanıma ,</a:t>
            </a:r>
          </a:p>
          <a:p>
            <a:pPr>
              <a:buNone/>
            </a:pPr>
            <a:r>
              <a:rPr lang="az-Latn-A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Baxacaq allı-güllü bostanıma.(A.Səhhət)</a:t>
            </a:r>
          </a:p>
          <a:p>
            <a:endParaRPr lang="ru-RU" dirty="0"/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2843808" y="553751"/>
            <a:ext cx="3816424" cy="58477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az-Latn-AZ" sz="3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Dərslik  üzrə  iş:</a:t>
            </a:r>
            <a:endParaRPr lang="ru-RU" sz="3200" b="1" dirty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669678_template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Hunting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18000">
              <a:schemeClr val="phClr">
                <a:tint val="20000"/>
                <a:shade val="100000"/>
                <a:hueMod val="100000"/>
                <a:satMod val="100000"/>
              </a:schemeClr>
            </a:gs>
            <a:gs pos="87000">
              <a:schemeClr val="phClr">
                <a:tint val="100000"/>
                <a:shade val="100000"/>
                <a:hueMod val="100000"/>
                <a:satMod val="100000"/>
              </a:schemeClr>
            </a:gs>
          </a:gsLst>
          <a:lin ang="2700000" scaled="1"/>
        </a:gra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100000">
              <a:schemeClr val="phClr">
                <a:tint val="100000"/>
                <a:shade val="95000"/>
                <a:hueMod val="100000"/>
                <a:satMod val="100000"/>
              </a:schemeClr>
            </a:gs>
          </a:gsLst>
          <a:lin ang="0" scaled="1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dir="5400000" algn="tl">
              <a:srgbClr val="EBE9ED">
                <a:alpha val="0"/>
              </a:srgbClr>
            </a:outerShdw>
          </a:effectLst>
        </a:effectStyle>
        <a:effectStyle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101600" dist="76200" dir="2700000" algn="bl">
              <a:srgbClr val="000000">
                <a:alpha val="30588"/>
              </a:srgbClr>
            </a:outerShdw>
          </a:effectLst>
          <a:scene3d>
            <a:camera prst="orthographicFront" fov="0">
              <a:rot lat="0" lon="0" rev="0"/>
            </a:camera>
            <a:lightRig rig="chilly" dir="t">
              <a:rot lat="0" lon="0" rev="4200000"/>
            </a:lightRig>
          </a:scene3d>
          <a:sp3d contourW="25400" prstMaterial="matte">
            <a:bevelT h="88900"/>
            <a:contourClr>
              <a:srgbClr val="FFFFFF">
                <a:alpha val="0"/>
              </a:srgb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5506D75-8B5A-4F6B-8116-D8C9F8D0760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TP102669678_template</Template>
  <TotalTime>0</TotalTime>
  <Words>670</Words>
  <Application>Microsoft Office PowerPoint</Application>
  <PresentationFormat>On-screen Show (4:3)</PresentationFormat>
  <Paragraphs>123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TP102669678_template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Dərslik  üzrə  iş:</vt:lpstr>
      <vt:lpstr>İşçi vərəqi: </vt:lpstr>
      <vt:lpstr>İşçi vərəqi:</vt:lpstr>
      <vt:lpstr>İşçi vərəqi: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2013-12-04T08:34:08Z</dcterms:created>
  <dcterms:modified xsi:type="dcterms:W3CDTF">2013-12-19T11:16:01Z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TC026696799991</vt:lpwstr>
  </property>
</Properties>
</file>