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77" r:id="rId7"/>
    <p:sldId id="278" r:id="rId8"/>
    <p:sldId id="272" r:id="rId9"/>
    <p:sldId id="273" r:id="rId10"/>
    <p:sldId id="271" r:id="rId11"/>
    <p:sldId id="267" r:id="rId12"/>
    <p:sldId id="270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60"/>
  </p:normalViewPr>
  <p:slideViewPr>
    <p:cSldViewPr>
      <p:cViewPr varScale="1">
        <p:scale>
          <a:sx n="69" d="100"/>
          <a:sy n="69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65EA0-57AF-4FD3-92A9-10FEB1F2C896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861F5-341C-42AB-A0CD-D92C3D8AA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16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64F96-7E95-49B5-9AF7-A3A83C67CBCF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ECE1AE6-8C1B-4DC7-AC7C-DA5B581E2BF5}" type="datetime1">
              <a:rPr lang="ru-RU" smtClean="0"/>
              <a:pPr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az-Latn-AZ" smtClean="0"/>
              <a:t>Quliyeva Bədirnisə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z-Latn-AZ" dirty="0" smtClean="0"/>
              <a:t>Sualların bütün cavabları müəllim tərəfindən qəbul edilir, ümümiləşdirilir</a:t>
            </a:r>
            <a:r>
              <a:rPr lang="az-Latn-AZ" baseline="0" dirty="0" smtClean="0"/>
              <a:t> və  alınan cavabdan yeni sualla sinifə müraciət olunur.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64F96-7E95-49B5-9AF7-A3A83C67CBCF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BBE2216-B9EC-44A8-B791-CBE5B0DD8CF9}" type="datetime1">
              <a:rPr lang="ru-RU" smtClean="0"/>
              <a:pPr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az-Latn-AZ" smtClean="0"/>
              <a:t>Quliyeva Bədirnisə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z-Latn-AZ" dirty="0" smtClean="0"/>
              <a:t>İdman dəqiqəsi gəlir.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B0B856F-A898-4999-9705-A6119AFBE844}" type="datetime1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Quliyeva Bədirnisə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F96-7E95-49B5-9AF7-A3A83C67CBC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Vaxt</a:t>
            </a:r>
            <a:r>
              <a:rPr lang="en-US" dirty="0" smtClean="0"/>
              <a:t> </a:t>
            </a:r>
            <a:r>
              <a:rPr lang="en-US" dirty="0" err="1" smtClean="0"/>
              <a:t>tamam</a:t>
            </a:r>
            <a:r>
              <a:rPr lang="en-US" dirty="0" smtClean="0"/>
              <a:t> </a:t>
            </a:r>
            <a:r>
              <a:rPr lang="en-US" dirty="0" err="1" smtClean="0"/>
              <a:t>olandan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</a:t>
            </a:r>
            <a:r>
              <a:rPr lang="en-US" dirty="0" err="1" smtClean="0"/>
              <a:t>komandalar</a:t>
            </a:r>
            <a:r>
              <a:rPr lang="en-US" dirty="0" smtClean="0"/>
              <a:t> </a:t>
            </a:r>
            <a:r>
              <a:rPr lang="en-US" dirty="0" err="1" smtClean="0"/>
              <a:t>ald</a:t>
            </a:r>
            <a:r>
              <a:rPr lang="az-Latn-AZ" dirty="0" smtClean="0"/>
              <a:t>ı</a:t>
            </a:r>
            <a:r>
              <a:rPr lang="en-US" dirty="0" err="1" smtClean="0"/>
              <a:t>qlar</a:t>
            </a:r>
            <a:r>
              <a:rPr lang="az-Latn-AZ" dirty="0" smtClean="0"/>
              <a:t>ı</a:t>
            </a:r>
            <a:r>
              <a:rPr lang="az-Latn-AZ" baseline="0" dirty="0" smtClean="0"/>
              <a:t> </a:t>
            </a:r>
            <a:r>
              <a:rPr lang="en-US" dirty="0" smtClean="0"/>
              <a:t>n</a:t>
            </a:r>
            <a:r>
              <a:rPr lang="az-Latn-AZ" dirty="0" smtClean="0"/>
              <a:t>ə</a:t>
            </a:r>
            <a:r>
              <a:rPr lang="en-US" dirty="0" smtClean="0"/>
              <a:t>tic</a:t>
            </a:r>
            <a:r>
              <a:rPr lang="az-Latn-AZ" dirty="0" smtClean="0"/>
              <a:t>ə</a:t>
            </a:r>
            <a:r>
              <a:rPr lang="en-US" dirty="0" err="1" smtClean="0"/>
              <a:t>ni</a:t>
            </a:r>
            <a:r>
              <a:rPr lang="az-Latn-AZ" dirty="0" smtClean="0"/>
              <a:t> təqdim edirlər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861F5-341C-42AB-A0CD-D92C3D8AA7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940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861F5-341C-42AB-A0CD-D92C3D8AA76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457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6AB8-A91A-499E-8ACA-CA5F3C24C106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60A-8799-4EB2-BF25-3452E67D5BD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6AB8-A91A-499E-8ACA-CA5F3C24C106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60A-8799-4EB2-BF25-3452E67D5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6AB8-A91A-499E-8ACA-CA5F3C24C106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60A-8799-4EB2-BF25-3452E67D5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6AB8-A91A-499E-8ACA-CA5F3C24C106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60A-8799-4EB2-BF25-3452E67D5BD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6AB8-A91A-499E-8ACA-CA5F3C24C106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60A-8799-4EB2-BF25-3452E67D5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6AB8-A91A-499E-8ACA-CA5F3C24C106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60A-8799-4EB2-BF25-3452E67D5BD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6AB8-A91A-499E-8ACA-CA5F3C24C106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60A-8799-4EB2-BF25-3452E67D5BD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6AB8-A91A-499E-8ACA-CA5F3C24C106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60A-8799-4EB2-BF25-3452E67D5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6AB8-A91A-499E-8ACA-CA5F3C24C106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60A-8799-4EB2-BF25-3452E67D5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6AB8-A91A-499E-8ACA-CA5F3C24C106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60A-8799-4EB2-BF25-3452E67D5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6AB8-A91A-499E-8ACA-CA5F3C24C106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60A-8799-4EB2-BF25-3452E67D5BD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5D6AB8-A91A-499E-8ACA-CA5F3C24C106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62560A-8799-4EB2-BF25-3452E67D5B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2" Type="http://schemas.openxmlformats.org/officeDocument/2006/relationships/audio" Target="file:///C:\Documents%20and%20Settings\admin\&#1056;&#1072;&#1073;&#1086;&#1095;&#1080;&#1081;%20&#1089;&#1090;&#1086;&#1083;\Nis&#601;%20vurma\classic-clock.mp3" TargetMode="External"/><Relationship Id="rId1" Type="http://schemas.microsoft.com/office/2007/relationships/media" Target="file:///C:\Documents%20and%20Settings\admin\&#1056;&#1072;&#1073;&#1086;&#1095;&#1080;&#1081;%20&#1089;&#1090;&#1086;&#1083;\Nis&#601;%20vurma\classic-clock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14.gif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\&#1056;&#1072;&#1073;&#1086;&#1095;&#1080;&#1081;%20&#1089;&#1090;&#1086;&#1083;\mahni\classic-clock.mp3" TargetMode="External"/><Relationship Id="rId1" Type="http://schemas.microsoft.com/office/2007/relationships/media" Target="file:///C:\Documents%20and%20Settings\admin\&#1056;&#1072;&#1073;&#1086;&#1095;&#1080;&#1081;%20&#1089;&#1090;&#1086;&#1083;\mahni\classic-clock.mp3" TargetMode="Externa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\&#1056;&#1072;&#1073;&#1086;&#1095;&#1080;&#1081;%20&#1089;&#1090;&#1086;&#1083;\mahni\Aplodismenti.mp3" TargetMode="External"/><Relationship Id="rId1" Type="http://schemas.microsoft.com/office/2007/relationships/media" Target="file:///C:\Documents%20and%20Settings\admin\&#1056;&#1072;&#1073;&#1086;&#1095;&#1080;&#1081;%20&#1089;&#1090;&#1086;&#1083;\mahni\Aplodismenti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oogle.ru/" TargetMode="External"/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file:///C:\Documents%20and%20Settings\admin\&#1056;&#1072;&#1073;&#1086;&#1095;&#1080;&#1081;%20&#1089;&#1090;&#1086;&#1083;\Nis&#601;%20vurma\Romantika-Xeyallar.mp3" TargetMode="External"/><Relationship Id="rId1" Type="http://schemas.microsoft.com/office/2007/relationships/media" Target="file:///C:\Documents%20and%20Settings\admin\&#1056;&#1072;&#1073;&#1086;&#1095;&#1080;&#1081;%20&#1089;&#1090;&#1086;&#1083;\Nis&#601;%20vurma\Romantika-Xeyallar.mp3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gif"/><Relationship Id="rId2" Type="http://schemas.openxmlformats.org/officeDocument/2006/relationships/audio" Target="file:///C:\Documents%20and%20Settings\admin\&#1056;&#1072;&#1073;&#1086;&#1095;&#1080;&#1081;%20&#1089;&#1090;&#1086;&#1083;\mahni\Can%20bala%20-%20Can%20bala%20-%20www.open.az.mp3" TargetMode="External"/><Relationship Id="rId1" Type="http://schemas.microsoft.com/office/2007/relationships/media" Target="file:///C:\Documents%20and%20Settings\admin\&#1056;&#1072;&#1073;&#1086;&#1095;&#1080;&#1081;%20&#1089;&#1090;&#1086;&#1083;\mahni\Can%20bala%20-%20Can%20bala%20-%20www.open.az.mp3" TargetMode="Externa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file:///C:\Documents%20and%20Settings\admin\&#1056;&#1072;&#1073;&#1086;&#1095;&#1080;&#1081;%20&#1089;&#1090;&#1086;&#1083;\Nis&#601;%20vurma\Romantika-Xeyallar.mp3" TargetMode="External"/><Relationship Id="rId1" Type="http://schemas.microsoft.com/office/2007/relationships/media" Target="file:///C:\Documents%20and%20Settings\admin\&#1056;&#1072;&#1073;&#1086;&#1095;&#1080;&#1081;%20&#1089;&#1090;&#1086;&#1083;\Nis&#601;%20vurma\Romantika-Xeyallar.mp3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7156" cy="2316162"/>
          </a:xfrm>
        </p:spPr>
        <p:txBody>
          <a:bodyPr>
            <a:noAutofit/>
          </a:bodyPr>
          <a:lstStyle/>
          <a:p>
            <a:r>
              <a:rPr lang="az-Latn-AZ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z-Latn-AZ" sz="1800" b="1" i="1" dirty="0" smtClean="0">
                <a:effectLst/>
              </a:rPr>
              <a:t>Azərbaycan –Türkiyə Yeni Ortaq Eqitim Sistemi –</a:t>
            </a:r>
            <a:r>
              <a:rPr lang="en-US" sz="1800" b="1" i="1" dirty="0" smtClean="0">
                <a:effectLst/>
              </a:rPr>
              <a:t/>
            </a:r>
            <a:br>
              <a:rPr lang="en-US" sz="1800" b="1" i="1" dirty="0" smtClean="0">
                <a:effectLst/>
              </a:rPr>
            </a:br>
            <a:r>
              <a:rPr lang="az-Latn-AZ" sz="1800" b="1" i="1" dirty="0" smtClean="0">
                <a:effectLst/>
              </a:rPr>
              <a:t>YOES layihəsinin</a:t>
            </a:r>
            <a:r>
              <a:rPr lang="az-Latn-AZ" sz="1800" b="1" dirty="0" smtClean="0">
                <a:effectLst/>
              </a:rPr>
              <a:t>     I-çi mərhələsi </a:t>
            </a:r>
            <a:r>
              <a:rPr lang="en-US" sz="1800" b="1" dirty="0" smtClean="0">
                <a:effectLst/>
              </a:rPr>
              <a:t/>
            </a:r>
            <a:br>
              <a:rPr lang="en-US" sz="1800" b="1" dirty="0" smtClean="0">
                <a:effectLst/>
              </a:rPr>
            </a:br>
            <a:r>
              <a:rPr lang="az-Latn-AZ" sz="1800" b="1" dirty="0" smtClean="0">
                <a:effectLst/>
              </a:rPr>
              <a:t>“Pedaqoji texnologiyalar” treninqi </a:t>
            </a:r>
            <a:br>
              <a:rPr lang="az-Latn-AZ" sz="1800" b="1" dirty="0" smtClean="0">
                <a:effectLst/>
              </a:rPr>
            </a:br>
            <a:r>
              <a:rPr lang="en-US" sz="1800" b="1" dirty="0" smtClean="0">
                <a:effectLst/>
              </a:rPr>
              <a:t/>
            </a:r>
            <a:br>
              <a:rPr lang="en-US" sz="1800" b="1" dirty="0" smtClean="0">
                <a:effectLst/>
              </a:rPr>
            </a:br>
            <a:r>
              <a:rPr lang="az-Latn-AZ" sz="1800" b="1" dirty="0" smtClean="0">
                <a:effectLst/>
              </a:rPr>
              <a:t>          </a:t>
            </a:r>
            <a:r>
              <a:rPr lang="az-Latn-AZ" sz="1800" b="1" dirty="0"/>
              <a:t> </a:t>
            </a:r>
            <a:r>
              <a:rPr lang="az-Latn-AZ" sz="1800" b="1" dirty="0" smtClean="0"/>
              <a:t>                                       28-30.10.</a:t>
            </a:r>
            <a:r>
              <a:rPr lang="en-US" sz="1800" b="1" dirty="0" smtClean="0">
                <a:effectLst/>
              </a:rPr>
              <a:t>2012 </a:t>
            </a:r>
            <a:r>
              <a:rPr lang="en-US" sz="1800" b="1" dirty="0" err="1" smtClean="0">
                <a:effectLst/>
              </a:rPr>
              <a:t>Bak</a:t>
            </a:r>
            <a:r>
              <a:rPr lang="az-Latn-AZ" sz="1800" b="1" dirty="0" smtClean="0">
                <a:effectLst/>
              </a:rPr>
              <a:t>ı «</a:t>
            </a:r>
            <a:r>
              <a:rPr lang="en-US" sz="1800" b="1" dirty="0" err="1" smtClean="0">
                <a:effectLst/>
              </a:rPr>
              <a:t>Idrak</a:t>
            </a:r>
            <a:r>
              <a:rPr lang="en-US" sz="1800" b="1" dirty="0" smtClean="0">
                <a:effectLst/>
              </a:rPr>
              <a:t> m</a:t>
            </a:r>
            <a:r>
              <a:rPr lang="az-Latn-AZ" sz="1800" b="1" dirty="0" smtClean="0">
                <a:effectLst/>
              </a:rPr>
              <a:t>əktəbi»</a:t>
            </a:r>
            <a:r>
              <a:rPr lang="az-Latn-AZ" sz="1800" b="1" dirty="0" smtClean="0">
                <a:solidFill>
                  <a:schemeClr val="accent1">
                    <a:lumMod val="75000"/>
                  </a:schemeClr>
                </a:solidFill>
              </a:rPr>
              <a:t>                </a:t>
            </a:r>
            <a:r>
              <a:rPr lang="az-Latn-AZ" sz="1800" dirty="0" smtClean="0">
                <a:solidFill>
                  <a:schemeClr val="bg1"/>
                </a:solidFill>
              </a:rPr>
              <a:t>Binəqədi rayonu 102</a:t>
            </a:r>
            <a:r>
              <a:rPr lang="ru-RU" sz="1800" dirty="0" smtClean="0">
                <a:solidFill>
                  <a:schemeClr val="bg1"/>
                </a:solidFill>
              </a:rPr>
              <a:t>№</a:t>
            </a:r>
            <a:r>
              <a:rPr lang="az-Latn-AZ" sz="1800" dirty="0" smtClean="0">
                <a:solidFill>
                  <a:schemeClr val="bg1"/>
                </a:solidFill>
              </a:rPr>
              <a:t>li o/m</a:t>
            </a:r>
            <a:r>
              <a:rPr lang="az-Latn-AZ" sz="1800" dirty="0" smtClean="0"/>
              <a:t/>
            </a:r>
            <a:br>
              <a:rPr lang="az-Latn-AZ" sz="1800" dirty="0" smtClean="0"/>
            </a:br>
            <a:r>
              <a:rPr lang="az-Latn-AZ" sz="1800" dirty="0" smtClean="0"/>
              <a:t>                                                  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2643182"/>
            <a:ext cx="8229600" cy="348298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az-Latn-AZ" sz="3500" dirty="0" smtClean="0">
                <a:solidFill>
                  <a:srgbClr val="0F158F"/>
                </a:solidFill>
              </a:rPr>
              <a:t>                                                                                                 </a:t>
            </a:r>
            <a:r>
              <a:rPr lang="az-Latn-AZ" sz="9600" dirty="0" smtClean="0">
                <a:solidFill>
                  <a:srgbClr val="0F158F"/>
                </a:solidFill>
              </a:rPr>
              <a:t>II sinif</a:t>
            </a:r>
          </a:p>
          <a:p>
            <a:pPr>
              <a:buNone/>
            </a:pPr>
            <a:r>
              <a:rPr lang="az-Latn-AZ" sz="9600" dirty="0" smtClean="0">
                <a:solidFill>
                  <a:srgbClr val="0F158F"/>
                </a:solidFill>
              </a:rPr>
              <a:t>                                              Riyaziyyat</a:t>
            </a:r>
          </a:p>
          <a:p>
            <a:pPr>
              <a:buNone/>
            </a:pPr>
            <a:r>
              <a:rPr lang="az-Latn-AZ" sz="9600" dirty="0" smtClean="0">
                <a:solidFill>
                  <a:srgbClr val="002060"/>
                </a:solidFill>
              </a:rPr>
              <a:t>                     Toplama çıxmanın qarşılıqlı əlaqəsi</a:t>
            </a:r>
          </a:p>
          <a:p>
            <a:endParaRPr lang="az-Latn-AZ" dirty="0" smtClean="0"/>
          </a:p>
          <a:p>
            <a:endParaRPr lang="az-Latn-AZ" dirty="0" smtClean="0"/>
          </a:p>
          <a:p>
            <a:endParaRPr lang="az-Latn-AZ" dirty="0" smtClean="0"/>
          </a:p>
          <a:p>
            <a:endParaRPr lang="az-Latn-AZ" dirty="0" smtClean="0"/>
          </a:p>
          <a:p>
            <a:endParaRPr lang="az-Latn-AZ" dirty="0" smtClean="0"/>
          </a:p>
          <a:p>
            <a:pPr>
              <a:buNone/>
            </a:pPr>
            <a:r>
              <a:rPr lang="az-Latn-AZ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az-Latn-AZ" sz="4400" dirty="0" smtClean="0">
                <a:solidFill>
                  <a:schemeClr val="bg1"/>
                </a:solidFill>
              </a:rPr>
              <a:t>Hazırladı:</a:t>
            </a:r>
            <a:r>
              <a:rPr lang="ru-RU" sz="4400" dirty="0" smtClean="0">
                <a:solidFill>
                  <a:schemeClr val="bg1"/>
                </a:solidFill>
              </a:rPr>
              <a:t>                 </a:t>
            </a:r>
            <a:r>
              <a:rPr lang="az-Latn-AZ" sz="4400" dirty="0" smtClean="0">
                <a:solidFill>
                  <a:schemeClr val="bg1"/>
                </a:solidFill>
              </a:rPr>
              <a:t> Quliyeva Bədirnisə</a:t>
            </a:r>
            <a:endParaRPr lang="ru-RU" sz="4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                                                        </a:t>
            </a:r>
            <a:r>
              <a:rPr lang="az-Latn-AZ" sz="4400" dirty="0" smtClean="0">
                <a:solidFill>
                  <a:schemeClr val="bg1"/>
                </a:solidFill>
              </a:rPr>
              <a:t>bedirnisa-quliyeva</a:t>
            </a:r>
            <a:r>
              <a:rPr lang="en-US" sz="4400" dirty="0" smtClean="0">
                <a:solidFill>
                  <a:schemeClr val="bg1"/>
                </a:solidFill>
              </a:rPr>
              <a:t>@</a:t>
            </a:r>
            <a:r>
              <a:rPr lang="az-Latn-AZ" sz="4400" dirty="0" smtClean="0">
                <a:solidFill>
                  <a:schemeClr val="bg1"/>
                </a:solidFill>
              </a:rPr>
              <a:t>rambler.ru</a:t>
            </a:r>
          </a:p>
          <a:p>
            <a:pPr>
              <a:buNone/>
            </a:pPr>
            <a:r>
              <a:rPr lang="az-Latn-AZ" sz="4400" dirty="0" smtClean="0">
                <a:solidFill>
                  <a:schemeClr val="bg1"/>
                </a:solidFill>
              </a:rPr>
              <a:t>                          Quliyeva Bədirnisə</a:t>
            </a:r>
            <a:endParaRPr lang="ru-RU" sz="4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                                                        </a:t>
            </a:r>
            <a:r>
              <a:rPr lang="az-Latn-AZ" sz="4400" dirty="0" smtClean="0">
                <a:solidFill>
                  <a:schemeClr val="bg1"/>
                </a:solidFill>
              </a:rPr>
              <a:t>bedirnisa-quliyeva</a:t>
            </a:r>
            <a:r>
              <a:rPr lang="en-US" sz="4400" dirty="0" smtClean="0">
                <a:solidFill>
                  <a:schemeClr val="bg1"/>
                </a:solidFill>
              </a:rPr>
              <a:t>@</a:t>
            </a:r>
            <a:r>
              <a:rPr lang="az-Latn-AZ" sz="4400" dirty="0" smtClean="0">
                <a:solidFill>
                  <a:schemeClr val="bg1"/>
                </a:solidFill>
              </a:rPr>
              <a:t>rambler. Quliyeva Bədirnisə</a:t>
            </a:r>
            <a:endParaRPr lang="ru-RU" sz="4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                                                        </a:t>
            </a:r>
            <a:r>
              <a:rPr lang="az-Latn-AZ" sz="4400" dirty="0" smtClean="0">
                <a:solidFill>
                  <a:schemeClr val="bg1"/>
                </a:solidFill>
              </a:rPr>
              <a:t>bedirnisa-quliyeva</a:t>
            </a:r>
            <a:r>
              <a:rPr lang="en-US" sz="4400" dirty="0" smtClean="0">
                <a:solidFill>
                  <a:schemeClr val="bg1"/>
                </a:solidFill>
              </a:rPr>
              <a:t>@</a:t>
            </a:r>
            <a:r>
              <a:rPr lang="az-Latn-AZ" sz="4400" dirty="0" smtClean="0">
                <a:solidFill>
                  <a:schemeClr val="bg1"/>
                </a:solidFill>
              </a:rPr>
              <a:t>rambler.ru</a:t>
            </a:r>
          </a:p>
          <a:p>
            <a:pPr>
              <a:buNone/>
            </a:pPr>
            <a:r>
              <a:rPr lang="az-Latn-AZ" sz="4400" dirty="0" smtClean="0">
                <a:solidFill>
                  <a:schemeClr val="bg1"/>
                </a:solidFill>
              </a:rPr>
              <a:t>ru</a:t>
            </a:r>
          </a:p>
          <a:p>
            <a:pPr algn="r">
              <a:buNone/>
            </a:pPr>
            <a:r>
              <a:rPr lang="az-Latn-AZ" sz="9600" dirty="0" smtClean="0"/>
              <a:t>Quliyeva Bədirnisə  Binəqədi r-n 10</a:t>
            </a:r>
            <a:r>
              <a:rPr lang="en-US" sz="9600" smtClean="0"/>
              <a:t>2</a:t>
            </a:r>
            <a:r>
              <a:rPr lang="az-Latn-AZ" sz="9600" smtClean="0"/>
              <a:t> </a:t>
            </a:r>
            <a:r>
              <a:rPr lang="az-Latn-AZ" sz="9600" dirty="0" smtClean="0"/>
              <a:t>o/m </a:t>
            </a:r>
            <a:endParaRPr lang="en-US" sz="9600" dirty="0" smtClean="0"/>
          </a:p>
          <a:p>
            <a:pPr marL="0" indent="0" algn="r">
              <a:buNone/>
            </a:pPr>
            <a:r>
              <a:rPr lang="en-US" sz="9600" dirty="0" smtClean="0"/>
              <a:t>                         </a:t>
            </a:r>
            <a:r>
              <a:rPr lang="az-Latn-AZ" sz="9600" dirty="0" smtClean="0"/>
              <a:t> </a:t>
            </a:r>
            <a:r>
              <a:rPr lang="az-Latn-AZ" sz="8000" dirty="0" smtClean="0"/>
              <a:t>bedirnisa-quliyeva</a:t>
            </a:r>
            <a:r>
              <a:rPr lang="en-US" sz="8000" dirty="0" smtClean="0"/>
              <a:t>@</a:t>
            </a:r>
            <a:r>
              <a:rPr lang="az-Latn-AZ" sz="8000" dirty="0" smtClean="0"/>
              <a:t>rambler.ru</a:t>
            </a:r>
            <a:r>
              <a:rPr lang="az-Latn-AZ" sz="8000" dirty="0" smtClean="0">
                <a:solidFill>
                  <a:schemeClr val="bg1"/>
                </a:solidFill>
              </a:rPr>
              <a:t>bedirnisa-quliyeva</a:t>
            </a:r>
            <a:r>
              <a:rPr lang="en-US" sz="9600" dirty="0" smtClean="0">
                <a:solidFill>
                  <a:schemeClr val="bg1"/>
                </a:solidFill>
              </a:rPr>
              <a:t>@</a:t>
            </a:r>
            <a:r>
              <a:rPr lang="az-Latn-AZ" sz="9600" dirty="0" smtClean="0">
                <a:solidFill>
                  <a:schemeClr val="bg1"/>
                </a:solidFill>
              </a:rPr>
              <a:t>rambler.ru</a:t>
            </a:r>
          </a:p>
          <a:p>
            <a:endParaRPr lang="az-Latn-AZ" sz="9600" dirty="0" smtClean="0"/>
          </a:p>
          <a:p>
            <a:endParaRPr lang="az-Latn-AZ" dirty="0" smtClean="0"/>
          </a:p>
          <a:p>
            <a:endParaRPr lang="az-Latn-AZ" dirty="0" smtClean="0"/>
          </a:p>
          <a:p>
            <a:endParaRPr lang="az-Latn-AZ" dirty="0" smtClean="0"/>
          </a:p>
          <a:p>
            <a:pPr>
              <a:buNone/>
            </a:pPr>
            <a:r>
              <a:rPr lang="az-Latn-AZ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az-Latn-AZ" dirty="0" smtClean="0">
                <a:solidFill>
                  <a:schemeClr val="bg1"/>
                </a:solidFill>
              </a:rPr>
              <a:t>Hazırladı:</a:t>
            </a:r>
            <a:r>
              <a:rPr lang="ru-RU" dirty="0" smtClean="0">
                <a:solidFill>
                  <a:schemeClr val="bg1"/>
                </a:solidFill>
              </a:rPr>
              <a:t>                 </a:t>
            </a:r>
            <a:r>
              <a:rPr lang="az-Latn-AZ" dirty="0" smtClean="0">
                <a:solidFill>
                  <a:schemeClr val="bg1"/>
                </a:solidFill>
              </a:rPr>
              <a:t>                           Quliyeva Bədirnisə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</a:t>
            </a:r>
            <a:r>
              <a:rPr lang="az-Latn-AZ" dirty="0" smtClean="0">
                <a:solidFill>
                  <a:schemeClr val="bg1"/>
                </a:solidFill>
              </a:rPr>
              <a:t>bedirnisa-quliyeva</a:t>
            </a:r>
            <a:r>
              <a:rPr lang="en-US" dirty="0" smtClean="0">
                <a:solidFill>
                  <a:schemeClr val="bg1"/>
                </a:solidFill>
              </a:rPr>
              <a:t>@</a:t>
            </a:r>
            <a:r>
              <a:rPr lang="az-Latn-AZ" dirty="0" smtClean="0">
                <a:solidFill>
                  <a:schemeClr val="bg1"/>
                </a:solidFill>
              </a:rPr>
              <a:t>rambler.ru</a:t>
            </a:r>
          </a:p>
          <a:p>
            <a:pPr>
              <a:buNone/>
            </a:pPr>
            <a:r>
              <a:rPr lang="az-Latn-AZ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5" descr="067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6222"/>
            <a:ext cx="1676400" cy="235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D:\A\Rəqəm və hərflər\f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0094" y="2429869"/>
            <a:ext cx="10842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D:\A\Rəqəm və hərflər\f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4997" y="4614853"/>
            <a:ext cx="11366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D:\A\Rəqəm və hərflər\f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21647" y="914400"/>
            <a:ext cx="9906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D:\A\Rəqəm və hərflər\b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" y="2921793"/>
            <a:ext cx="99060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D:\A\Rəqəm və hərflər\b4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66568" y="4368800"/>
            <a:ext cx="13477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D:\A\Rəqəm və hərflər\b5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3733800"/>
            <a:ext cx="6858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D:\A\Rəqəm və hərflər\b3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29400" y="2615395"/>
            <a:ext cx="6858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139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52600" y="1447799"/>
            <a:ext cx="5257800" cy="1041817"/>
          </a:xfrm>
          <a:prstGeom prst="rect">
            <a:avLst/>
          </a:prstGeom>
          <a:solidFill>
            <a:schemeClr val="bg1">
              <a:lumMod val="65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az-Latn-AZ" sz="5400" b="1" dirty="0">
                <a:solidFill>
                  <a:srgbClr val="FF0066"/>
                </a:solidFill>
              </a:rPr>
              <a:t>Vaxt bitdi</a:t>
            </a:r>
            <a:endParaRPr lang="ru-RU" sz="5400" b="1" dirty="0">
              <a:solidFill>
                <a:srgbClr val="FF0066"/>
              </a:solidFill>
            </a:endParaRPr>
          </a:p>
        </p:txBody>
      </p:sp>
      <p:pic>
        <p:nvPicPr>
          <p:cNvPr id="3" name="Picture 4" descr="C:\Documents and Settings\Администратор\Рабочий стол\Картин\chasa-3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32260" y="1637327"/>
            <a:ext cx="2971800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mouses_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545910"/>
            <a:ext cx="2514600" cy="283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classic-clock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640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0869-7BBB-4551-8BE7-E97979AA9E8A}" type="datetime1">
              <a:rPr lang="ru-RU" smtClean="0"/>
              <a:pPr/>
              <a:t>20.12.2013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Quliyeva Bədirnisə</a:t>
            </a:r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7" name="Рисунок 16" descr="C:\Documents and Settings\admin\Рабочий стол\şəkil\DSCF028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5937" y="2971800"/>
            <a:ext cx="3571900" cy="28956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81500" y="3693139"/>
            <a:ext cx="3571900" cy="2686052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211886" y="159999"/>
            <a:ext cx="66273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b="1" i="1" dirty="0"/>
              <a:t>Azərbaycan –Türkiyə Yeni Ortaq Eqitim Sistemi –</a:t>
            </a:r>
            <a:r>
              <a:rPr lang="en-US" b="1" i="1" dirty="0"/>
              <a:t> </a:t>
            </a:r>
            <a:r>
              <a:rPr lang="az-Latn-AZ" b="1" i="1" dirty="0"/>
              <a:t>YOES layihəsinin</a:t>
            </a:r>
            <a:r>
              <a:rPr lang="az-Latn-AZ" b="1" dirty="0"/>
              <a:t>  </a:t>
            </a:r>
          </a:p>
          <a:p>
            <a:r>
              <a:rPr lang="az-Latn-AZ" b="1" dirty="0"/>
              <a:t>           I-çi mərhələsi “Pedaqoji texnologiyalar”</a:t>
            </a:r>
            <a:r>
              <a:rPr lang="en-US" b="1" dirty="0"/>
              <a:t/>
            </a:r>
            <a:br>
              <a:rPr lang="en-US" b="1" dirty="0"/>
            </a:br>
            <a:r>
              <a:rPr lang="az-Latn-AZ" b="1" dirty="0"/>
              <a:t>                             28-30.10.</a:t>
            </a:r>
            <a:r>
              <a:rPr lang="en-US" b="1" dirty="0"/>
              <a:t>2012 </a:t>
            </a:r>
            <a:r>
              <a:rPr lang="en-US" b="1" dirty="0" err="1"/>
              <a:t>Bak</a:t>
            </a:r>
            <a:r>
              <a:rPr lang="az-Latn-AZ" b="1" dirty="0"/>
              <a:t>ı «</a:t>
            </a:r>
            <a:r>
              <a:rPr lang="en-US" b="1" dirty="0" err="1"/>
              <a:t>Idrak</a:t>
            </a:r>
            <a:r>
              <a:rPr lang="en-US" b="1" dirty="0"/>
              <a:t> m</a:t>
            </a:r>
            <a:r>
              <a:rPr lang="az-Latn-AZ" b="1" dirty="0"/>
              <a:t>əktəbi»</a:t>
            </a:r>
            <a:r>
              <a:rPr lang="ru-RU" dirty="0">
                <a:solidFill>
                  <a:srgbClr val="CC0099"/>
                </a:solidFill>
              </a:rPr>
              <a:t> </a:t>
            </a:r>
            <a:r>
              <a:rPr lang="az-Latn-AZ" b="1" dirty="0">
                <a:solidFill>
                  <a:srgbClr val="008E40"/>
                </a:solidFill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44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736"/>
            <a:ext cx="8858280" cy="469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az-Latn-AZ" sz="4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Təqdimat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az-Latn-AZ" sz="4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Hər komandadan cərxi fələklə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az-Latn-AZ" sz="4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 secilən bir şagird görülən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az-Latn-AZ" sz="4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 işi təqdim edir.        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az-Latn-AZ" sz="4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Qiymətləndirmə komandaların və müəllimin iştirakı ilə aparılır.</a:t>
            </a: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A19A1BC9-C444-4546-BFA9-28513601FB3A}" type="datetime1">
              <a:rPr lang="ru-RU" smtClean="0"/>
              <a:pPr/>
              <a:t>20.12.2013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r>
              <a:rPr lang="az-Latn-AZ" smtClean="0"/>
              <a:t>Quliyeva Bədirnisə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90600" y="361666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b="1" i="1" dirty="0"/>
              <a:t>Azərbaycan –Türkiyə Yeni Ortaq Eqitim Sistemi –</a:t>
            </a:r>
            <a:r>
              <a:rPr lang="en-US" b="1" i="1" dirty="0"/>
              <a:t> </a:t>
            </a:r>
            <a:r>
              <a:rPr lang="az-Latn-AZ" b="1" i="1" dirty="0"/>
              <a:t>YOES layihəsinin</a:t>
            </a:r>
            <a:r>
              <a:rPr lang="az-Latn-AZ" b="1" dirty="0"/>
              <a:t>  </a:t>
            </a:r>
          </a:p>
          <a:p>
            <a:r>
              <a:rPr lang="az-Latn-AZ" b="1" dirty="0"/>
              <a:t>           I-çi mərhələsi “Pedaqoji texnologiyalar”</a:t>
            </a:r>
            <a:r>
              <a:rPr lang="en-US" b="1" dirty="0"/>
              <a:t/>
            </a:r>
            <a:br>
              <a:rPr lang="en-US" b="1" dirty="0"/>
            </a:br>
            <a:r>
              <a:rPr lang="az-Latn-AZ" b="1" dirty="0"/>
              <a:t>                             28-30.10.</a:t>
            </a:r>
            <a:r>
              <a:rPr lang="en-US" b="1" dirty="0"/>
              <a:t>2012 </a:t>
            </a:r>
            <a:r>
              <a:rPr lang="en-US" b="1" dirty="0" err="1"/>
              <a:t>Bak</a:t>
            </a:r>
            <a:r>
              <a:rPr lang="az-Latn-AZ" b="1" dirty="0"/>
              <a:t>ı «</a:t>
            </a:r>
            <a:r>
              <a:rPr lang="en-US" b="1" dirty="0" err="1"/>
              <a:t>Idrak</a:t>
            </a:r>
            <a:r>
              <a:rPr lang="en-US" b="1" dirty="0"/>
              <a:t> m</a:t>
            </a:r>
            <a:r>
              <a:rPr lang="az-Latn-AZ" b="1" dirty="0"/>
              <a:t>əktəbi»</a:t>
            </a:r>
            <a:r>
              <a:rPr lang="ru-RU" dirty="0">
                <a:solidFill>
                  <a:srgbClr val="CC0099"/>
                </a:solidFill>
              </a:rPr>
              <a:t> </a:t>
            </a:r>
            <a:r>
              <a:rPr lang="az-Latn-AZ" b="1" dirty="0">
                <a:solidFill>
                  <a:srgbClr val="008E40"/>
                </a:solidFill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56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200" y="500042"/>
            <a:ext cx="350475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Latn-AZ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Ev tapşırığı</a:t>
            </a:r>
          </a:p>
          <a:p>
            <a:pPr algn="ctr"/>
            <a:endParaRPr lang="az-Latn-AZ" sz="3600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az-Latn-AZ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Cıxma və toplamaya aid 10 misal fikirləşib yazın. Tərs əməllə yoxlayın</a:t>
            </a:r>
            <a:r>
              <a:rPr lang="az-Latn-AZ" sz="4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.</a:t>
            </a:r>
            <a:endParaRPr lang="ru-RU" sz="4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9218" name="Picture 2" descr="D:\Новая папка\Новая папка (2)\kitab\1e156fd8df6cc676bc48c19276ac4f3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0"/>
            <a:ext cx="2076459" cy="2143116"/>
          </a:xfrm>
          <a:prstGeom prst="rect">
            <a:avLst/>
          </a:prstGeom>
          <a:noFill/>
        </p:spPr>
      </p:pic>
      <p:sp>
        <p:nvSpPr>
          <p:cNvPr id="4" name="Содержимое 6"/>
          <p:cNvSpPr txBox="1">
            <a:spLocks/>
          </p:cNvSpPr>
          <p:nvPr/>
        </p:nvSpPr>
        <p:spPr>
          <a:xfrm>
            <a:off x="4038600" y="3214686"/>
            <a:ext cx="4724400" cy="2987677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az-Latn-A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Toplama</a:t>
            </a:r>
            <a:r>
              <a:rPr kumimoji="0" lang="az-Latn-AZ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və çıxmaya aid bir neçə</a:t>
            </a:r>
            <a:r>
              <a:rPr kumimoji="0" lang="az-Latn-A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misal Ccccvə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classic-clo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1472" y="6215082"/>
            <a:ext cx="304800" cy="304800"/>
          </a:xfrm>
          <a:prstGeom prst="rect">
            <a:avLst/>
          </a:prstGeom>
        </p:spPr>
      </p:pic>
      <p:pic>
        <p:nvPicPr>
          <p:cNvPr id="7" name="Picture 13" descr="C:\Users\ЖЕНЁК\Documents\Фотобиблиотека\анимашки\ghjnh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928937"/>
            <a:ext cx="4048125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0B22-CC1F-46A3-8BF2-61E07600A854}" type="datetime1">
              <a:rPr lang="ru-RU" smtClean="0"/>
              <a:pPr/>
              <a:t>20.12.2013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Quliyeva Bədirnisə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49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568A3A42-A9A7-4EF6-8726-6FD238C296A6}" type="datetime1">
              <a:rPr lang="ru-RU" smtClean="0"/>
              <a:pPr/>
              <a:t>20.12.2013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r>
              <a:rPr lang="az-Latn-AZ" smtClean="0"/>
              <a:t>Quliyeva Bədirnisə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457200" y="357166"/>
            <a:ext cx="7467600" cy="6116786"/>
          </a:xfrm>
        </p:spPr>
        <p:txBody>
          <a:bodyPr>
            <a:normAutofit/>
          </a:bodyPr>
          <a:lstStyle/>
          <a:p>
            <a:r>
              <a:rPr lang="en-GB" sz="7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 </a:t>
            </a:r>
            <a:r>
              <a:rPr lang="az-Latn-AZ" sz="7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        </a:t>
            </a:r>
            <a:r>
              <a:rPr lang="en-GB" sz="88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Afərin</a:t>
            </a:r>
            <a:r>
              <a:rPr lang="en-GB" sz="88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/>
            </a:r>
            <a:br>
              <a:rPr lang="en-GB" sz="88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</a:br>
            <a:r>
              <a:rPr lang="en-GB" sz="88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 </a:t>
            </a:r>
            <a:r>
              <a:rPr lang="az-Latn-AZ" sz="88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    </a:t>
            </a:r>
            <a:r>
              <a:rPr lang="en-GB" sz="88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uşaqlar</a:t>
            </a:r>
            <a:r>
              <a:rPr lang="en-GB" sz="88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 !</a:t>
            </a:r>
            <a:endParaRPr lang="ru-RU" sz="8800" dirty="0"/>
          </a:p>
        </p:txBody>
      </p:sp>
      <p:pic>
        <p:nvPicPr>
          <p:cNvPr id="7" name="Picture 2" descr="61d700ca45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4" descr="Assepoesterfe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1981200"/>
            <a:ext cx="3733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plodisment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7158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6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35CF92A4-73F3-4CFB-AAB1-9769F35B6A96}" type="datetime1">
              <a:rPr lang="ru-RU" smtClean="0"/>
              <a:pPr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r>
              <a:rPr lang="az-Latn-AZ" smtClean="0"/>
              <a:t>Quliyeva Bədirnisə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z-Latn-AZ" sz="1600" b="1" i="1" dirty="0" smtClean="0"/>
              <a:t>Azərbaycan –Türkiyə Yeni Ortaq Eqitim Sistemi –</a:t>
            </a:r>
            <a:r>
              <a:rPr lang="en-US" sz="1600" b="1" i="1" dirty="0" smtClean="0"/>
              <a:t> </a:t>
            </a:r>
            <a:r>
              <a:rPr lang="az-Latn-AZ" sz="1600" b="1" i="1" dirty="0" smtClean="0"/>
              <a:t>YOES layihəsinin</a:t>
            </a:r>
            <a:r>
              <a:rPr lang="az-Latn-AZ" sz="1600" b="1" dirty="0" smtClean="0"/>
              <a:t>     I-çi mərhələsi 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az-Latn-AZ" sz="1600" b="1" dirty="0" smtClean="0"/>
              <a:t>“Pedaqoji texnologiyalar”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az-Latn-AZ" sz="1600" b="1" dirty="0" smtClean="0"/>
              <a:t>  28-30.10.</a:t>
            </a:r>
            <a:r>
              <a:rPr lang="en-US" sz="1600" b="1" dirty="0" smtClean="0"/>
              <a:t>2012 </a:t>
            </a:r>
            <a:r>
              <a:rPr lang="en-US" sz="1600" b="1" dirty="0" err="1" smtClean="0"/>
              <a:t>Bak</a:t>
            </a:r>
            <a:r>
              <a:rPr lang="az-Latn-AZ" sz="1600" b="1" dirty="0" smtClean="0"/>
              <a:t>ı «</a:t>
            </a:r>
            <a:r>
              <a:rPr lang="en-US" sz="1600" b="1" dirty="0" err="1" smtClean="0"/>
              <a:t>Idrak</a:t>
            </a:r>
            <a:r>
              <a:rPr lang="en-US" sz="1600" b="1" dirty="0" smtClean="0"/>
              <a:t> m</a:t>
            </a:r>
            <a:r>
              <a:rPr lang="az-Latn-AZ" sz="1600" b="1" dirty="0" smtClean="0"/>
              <a:t>əktəbi»</a:t>
            </a:r>
            <a:r>
              <a:rPr lang="ru-RU" sz="1600" dirty="0" smtClean="0">
                <a:solidFill>
                  <a:srgbClr val="CC0099"/>
                </a:solidFill>
              </a:rPr>
              <a:t>      </a:t>
            </a:r>
            <a:endParaRPr lang="ru-RU" sz="1600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6000" dirty="0" err="1" smtClean="0">
                <a:solidFill>
                  <a:srgbClr val="0F158F"/>
                </a:solidFill>
              </a:rPr>
              <a:t>Istifad</a:t>
            </a:r>
            <a:r>
              <a:rPr lang="az-Latn-AZ" sz="6000" dirty="0">
                <a:solidFill>
                  <a:srgbClr val="0F158F"/>
                </a:solidFill>
              </a:rPr>
              <a:t>ə</a:t>
            </a:r>
            <a:r>
              <a:rPr lang="en-US" sz="6000" dirty="0" smtClean="0">
                <a:solidFill>
                  <a:srgbClr val="0F158F"/>
                </a:solidFill>
              </a:rPr>
              <a:t> </a:t>
            </a:r>
            <a:r>
              <a:rPr lang="en-US" sz="6000" dirty="0" err="1" smtClean="0">
                <a:solidFill>
                  <a:srgbClr val="0F158F"/>
                </a:solidFill>
              </a:rPr>
              <a:t>edil</a:t>
            </a:r>
            <a:r>
              <a:rPr lang="az-Latn-AZ" sz="6000" dirty="0" smtClean="0">
                <a:solidFill>
                  <a:srgbClr val="0F158F"/>
                </a:solidFill>
              </a:rPr>
              <a:t>ə</a:t>
            </a:r>
            <a:r>
              <a:rPr lang="en-US" sz="6000" dirty="0" smtClean="0">
                <a:solidFill>
                  <a:srgbClr val="0F158F"/>
                </a:solidFill>
              </a:rPr>
              <a:t>n </a:t>
            </a:r>
            <a:r>
              <a:rPr lang="az-Latn-AZ" sz="6000" dirty="0" smtClean="0">
                <a:solidFill>
                  <a:srgbClr val="0F158F"/>
                </a:solidFill>
              </a:rPr>
              <a:t>texnologiya:</a:t>
            </a:r>
          </a:p>
          <a:p>
            <a:pPr>
              <a:buNone/>
            </a:pPr>
            <a:r>
              <a:rPr lang="az-Latn-AZ" sz="4500" dirty="0" smtClean="0">
                <a:solidFill>
                  <a:srgbClr val="0F158F"/>
                </a:solidFill>
              </a:rPr>
              <a:t> </a:t>
            </a:r>
            <a:r>
              <a:rPr lang="en-US" sz="4500" dirty="0" err="1" smtClean="0">
                <a:solidFill>
                  <a:srgbClr val="0F158F"/>
                </a:solidFill>
              </a:rPr>
              <a:t>Microsofte</a:t>
            </a:r>
            <a:r>
              <a:rPr lang="en-US" sz="4500" dirty="0" smtClean="0">
                <a:solidFill>
                  <a:srgbClr val="0F158F"/>
                </a:solidFill>
              </a:rPr>
              <a:t> </a:t>
            </a:r>
            <a:r>
              <a:rPr lang="en-US" sz="4500" dirty="0">
                <a:solidFill>
                  <a:srgbClr val="0F158F"/>
                </a:solidFill>
              </a:rPr>
              <a:t>O</a:t>
            </a:r>
            <a:r>
              <a:rPr lang="en-US" sz="4500" dirty="0" smtClean="0">
                <a:solidFill>
                  <a:srgbClr val="0F158F"/>
                </a:solidFill>
              </a:rPr>
              <a:t>f</a:t>
            </a:r>
            <a:r>
              <a:rPr lang="az-Latn-AZ" sz="4500" dirty="0" smtClean="0">
                <a:solidFill>
                  <a:srgbClr val="0F158F"/>
                </a:solidFill>
              </a:rPr>
              <a:t>fise 2010</a:t>
            </a:r>
            <a:r>
              <a:rPr lang="en-US" sz="4500" dirty="0" smtClean="0">
                <a:solidFill>
                  <a:srgbClr val="0F158F"/>
                </a:solidFill>
              </a:rPr>
              <a:t> Tools</a:t>
            </a:r>
            <a:endParaRPr lang="az-Latn-AZ" sz="4500" dirty="0" smtClean="0">
              <a:solidFill>
                <a:srgbClr val="0F158F"/>
              </a:solidFill>
            </a:endParaRPr>
          </a:p>
          <a:p>
            <a:pPr>
              <a:buNone/>
            </a:pPr>
            <a:r>
              <a:rPr lang="az-Latn-AZ" sz="4500" dirty="0" smtClean="0">
                <a:solidFill>
                  <a:srgbClr val="0F158F"/>
                </a:solidFill>
              </a:rPr>
              <a:t>Pedaqoji texnologiya: Interaktiv  texnologiya</a:t>
            </a:r>
            <a:r>
              <a:rPr lang="en-US" sz="4500" dirty="0">
                <a:solidFill>
                  <a:srgbClr val="0F158F"/>
                </a:solidFill>
              </a:rPr>
              <a:t>.</a:t>
            </a:r>
            <a:endParaRPr lang="az-Latn-AZ" sz="4500" dirty="0" smtClean="0">
              <a:solidFill>
                <a:srgbClr val="0F158F"/>
              </a:solidFill>
            </a:endParaRPr>
          </a:p>
          <a:p>
            <a:pPr>
              <a:buNone/>
            </a:pPr>
            <a:r>
              <a:rPr lang="en-US" sz="4500" dirty="0" smtClean="0">
                <a:solidFill>
                  <a:srgbClr val="0F158F"/>
                </a:solidFill>
              </a:rPr>
              <a:t>                                       </a:t>
            </a:r>
            <a:r>
              <a:rPr lang="az-Latn-AZ" sz="4500" dirty="0" smtClean="0">
                <a:solidFill>
                  <a:srgbClr val="0F158F"/>
                </a:solidFill>
              </a:rPr>
              <a:t>Fəaliyyət strukturları:</a:t>
            </a:r>
            <a:endParaRPr lang="en-US" sz="4500" dirty="0" smtClean="0">
              <a:solidFill>
                <a:srgbClr val="0F158F"/>
              </a:solidFill>
            </a:endParaRPr>
          </a:p>
          <a:p>
            <a:pPr>
              <a:buNone/>
            </a:pPr>
            <a:r>
              <a:rPr lang="en-US" sz="4500" dirty="0">
                <a:solidFill>
                  <a:srgbClr val="0F158F"/>
                </a:solidFill>
              </a:rPr>
              <a:t> </a:t>
            </a:r>
            <a:r>
              <a:rPr lang="en-US" sz="4500" dirty="0" smtClean="0">
                <a:solidFill>
                  <a:srgbClr val="0F158F"/>
                </a:solidFill>
              </a:rPr>
              <a:t>                                     </a:t>
            </a:r>
            <a:r>
              <a:rPr lang="az-Latn-AZ" sz="4500" dirty="0" smtClean="0">
                <a:solidFill>
                  <a:srgbClr val="0F158F"/>
                </a:solidFill>
              </a:rPr>
              <a:t> cütlükdə müzakirə; komandada müzakirə;</a:t>
            </a:r>
            <a:endParaRPr lang="en-US" sz="4500" dirty="0" smtClean="0">
              <a:solidFill>
                <a:srgbClr val="0F158F"/>
              </a:solidFill>
            </a:endParaRPr>
          </a:p>
          <a:p>
            <a:pPr>
              <a:buNone/>
            </a:pPr>
            <a:r>
              <a:rPr lang="en-US" sz="4500" dirty="0">
                <a:solidFill>
                  <a:srgbClr val="0F158F"/>
                </a:solidFill>
              </a:rPr>
              <a:t> </a:t>
            </a:r>
            <a:r>
              <a:rPr lang="en-US" sz="4500" dirty="0" smtClean="0">
                <a:solidFill>
                  <a:srgbClr val="0F158F"/>
                </a:solidFill>
              </a:rPr>
              <a:t>                                     </a:t>
            </a:r>
            <a:r>
              <a:rPr lang="az-Latn-AZ" sz="4500" dirty="0" smtClean="0">
                <a:solidFill>
                  <a:srgbClr val="0F158F"/>
                </a:solidFill>
              </a:rPr>
              <a:t> eyni zamanda dəyirmi masa</a:t>
            </a:r>
          </a:p>
          <a:p>
            <a:pPr>
              <a:buNone/>
            </a:pPr>
            <a:endParaRPr lang="en-US" sz="2800" dirty="0" smtClean="0">
              <a:solidFill>
                <a:srgbClr val="0F158F"/>
              </a:solidFill>
            </a:endParaRPr>
          </a:p>
          <a:p>
            <a:pPr>
              <a:buNone/>
            </a:pPr>
            <a:endParaRPr lang="en-US" sz="2800" dirty="0">
              <a:solidFill>
                <a:srgbClr val="0F158F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rgbClr val="0F158F"/>
              </a:solidFill>
            </a:endParaRPr>
          </a:p>
          <a:p>
            <a:pPr>
              <a:buNone/>
            </a:pPr>
            <a:r>
              <a:rPr lang="az-Latn-AZ" sz="4500" dirty="0" smtClean="0">
                <a:solidFill>
                  <a:srgbClr val="0F158F"/>
                </a:solidFill>
              </a:rPr>
              <a:t>   Resurslar:</a:t>
            </a:r>
          </a:p>
          <a:p>
            <a:pPr>
              <a:buNone/>
            </a:pPr>
            <a:r>
              <a:rPr lang="az-Latn-AZ" sz="4500" dirty="0" smtClean="0">
                <a:solidFill>
                  <a:srgbClr val="0F158F"/>
                </a:solidFill>
              </a:rPr>
              <a:t>         Riyaziyyat-2(dərslik)</a:t>
            </a:r>
          </a:p>
          <a:p>
            <a:pPr>
              <a:buNone/>
            </a:pPr>
            <a:r>
              <a:rPr lang="az-Latn-AZ" sz="4500" dirty="0" smtClean="0">
                <a:solidFill>
                  <a:srgbClr val="0F158F"/>
                </a:solidFill>
              </a:rPr>
              <a:t>         Riyaziyyat-2(iş dəftəri)</a:t>
            </a:r>
            <a:endParaRPr lang="en-US" sz="4500" dirty="0" smtClean="0">
              <a:solidFill>
                <a:srgbClr val="0F158F"/>
              </a:solidFill>
            </a:endParaRPr>
          </a:p>
          <a:p>
            <a:pPr>
              <a:buNone/>
            </a:pPr>
            <a:endParaRPr lang="az-Latn-AZ" sz="4500" dirty="0">
              <a:solidFill>
                <a:srgbClr val="0F158F"/>
              </a:solidFill>
            </a:endParaRPr>
          </a:p>
          <a:p>
            <a:pPr>
              <a:buNone/>
            </a:pPr>
            <a:r>
              <a:rPr lang="az-Latn-AZ" sz="4500" dirty="0" smtClean="0">
                <a:solidFill>
                  <a:srgbClr val="0F158F"/>
                </a:solidFill>
              </a:rPr>
              <a:t>F</a:t>
            </a:r>
            <a:r>
              <a:rPr lang="az-Latn-AZ" sz="4500" dirty="0">
                <a:solidFill>
                  <a:srgbClr val="0F158F"/>
                </a:solidFill>
              </a:rPr>
              <a:t>. Bunyatova, Bəhlul Abdulla. Təlim və tərbiyədə interaktiv texnologiya. Bakı 2000</a:t>
            </a:r>
            <a:endParaRPr lang="ru-RU" sz="4500" dirty="0">
              <a:solidFill>
                <a:srgbClr val="0F158F"/>
              </a:solidFill>
            </a:endParaRPr>
          </a:p>
          <a:p>
            <a:pPr>
              <a:buNone/>
            </a:pPr>
            <a:endParaRPr lang="en-US" sz="4500" dirty="0" smtClean="0">
              <a:solidFill>
                <a:srgbClr val="0F158F"/>
              </a:solidFill>
            </a:endParaRPr>
          </a:p>
          <a:p>
            <a:pPr>
              <a:buNone/>
            </a:pPr>
            <a:r>
              <a:rPr lang="en-US" sz="4500" dirty="0" smtClean="0">
                <a:solidFill>
                  <a:srgbClr val="0F158F"/>
                </a:solidFill>
              </a:rPr>
              <a:t>         </a:t>
            </a:r>
            <a:r>
              <a:rPr lang="en-US" sz="4500" dirty="0" smtClean="0">
                <a:solidFill>
                  <a:srgbClr val="0F158F"/>
                </a:solidFill>
                <a:hlinkClick r:id="rId2"/>
              </a:rPr>
              <a:t>WWW</a:t>
            </a:r>
            <a:r>
              <a:rPr lang="az-Latn-AZ" sz="4500" dirty="0" smtClean="0">
                <a:solidFill>
                  <a:srgbClr val="0F158F"/>
                </a:solidFill>
                <a:hlinkClick r:id="rId2"/>
              </a:rPr>
              <a:t>.youtube.com</a:t>
            </a:r>
            <a:endParaRPr lang="az-Latn-AZ" sz="4500" dirty="0" smtClean="0">
              <a:solidFill>
                <a:srgbClr val="0F158F"/>
              </a:solidFill>
            </a:endParaRPr>
          </a:p>
          <a:p>
            <a:pPr>
              <a:buNone/>
            </a:pPr>
            <a:r>
              <a:rPr lang="az-Latn-AZ" sz="4500" dirty="0" smtClean="0">
                <a:solidFill>
                  <a:srgbClr val="0F158F"/>
                </a:solidFill>
              </a:rPr>
              <a:t>          </a:t>
            </a:r>
            <a:r>
              <a:rPr lang="en-US" sz="4500" dirty="0" smtClean="0">
                <a:solidFill>
                  <a:srgbClr val="0F158F"/>
                </a:solidFill>
                <a:hlinkClick r:id="rId3"/>
              </a:rPr>
              <a:t>http</a:t>
            </a:r>
            <a:r>
              <a:rPr lang="az-Latn-AZ" sz="4500" dirty="0" smtClean="0">
                <a:solidFill>
                  <a:srgbClr val="0F158F"/>
                </a:solidFill>
                <a:hlinkClick r:id="rId3"/>
              </a:rPr>
              <a:t>://google.ru/</a:t>
            </a:r>
            <a:endParaRPr lang="az-Latn-AZ" sz="4500" dirty="0" smtClean="0">
              <a:solidFill>
                <a:srgbClr val="0F158F"/>
              </a:solidFill>
            </a:endParaRPr>
          </a:p>
          <a:p>
            <a:pPr>
              <a:buNone/>
            </a:pPr>
            <a:r>
              <a:rPr lang="az-Latn-AZ" sz="4500" dirty="0" smtClean="0">
                <a:solidFill>
                  <a:srgbClr val="0F158F"/>
                </a:solidFill>
              </a:rPr>
              <a:t>          </a:t>
            </a:r>
            <a:r>
              <a:rPr lang="en-US" sz="4500" dirty="0" smtClean="0">
                <a:solidFill>
                  <a:srgbClr val="0F158F"/>
                </a:solidFill>
              </a:rPr>
              <a:t>www.</a:t>
            </a:r>
            <a:r>
              <a:rPr lang="en-US" sz="4500" dirty="0">
                <a:solidFill>
                  <a:srgbClr val="0F158F"/>
                </a:solidFill>
              </a:rPr>
              <a:t>i</a:t>
            </a:r>
            <a:r>
              <a:rPr lang="az-Latn-AZ" sz="4500" dirty="0" smtClean="0">
                <a:solidFill>
                  <a:srgbClr val="0F158F"/>
                </a:solidFill>
              </a:rPr>
              <a:t>drak-m.com</a:t>
            </a:r>
          </a:p>
          <a:p>
            <a:pPr>
              <a:buNone/>
            </a:pPr>
            <a:r>
              <a:rPr lang="az-Latn-AZ" sz="2800" dirty="0" smtClean="0">
                <a:solidFill>
                  <a:srgbClr val="0F158F"/>
                </a:solidFill>
              </a:rPr>
              <a:t> </a:t>
            </a:r>
            <a:endParaRPr lang="ru-RU" sz="2800" dirty="0">
              <a:solidFill>
                <a:srgbClr val="0F15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6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23F113A0-66B4-4D89-9594-A20BE7688FCC}" type="datetime1">
              <a:rPr lang="ru-RU" smtClean="0"/>
              <a:pPr/>
              <a:t>20.12.2013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r>
              <a:rPr lang="az-Latn-AZ" smtClean="0"/>
              <a:t>Quliyeva Bədirnisə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z-Latn-AZ" sz="1800" b="1" dirty="0" smtClean="0">
                <a:solidFill>
                  <a:srgbClr val="7030A0"/>
                </a:solidFill>
              </a:rPr>
              <a:t> </a:t>
            </a:r>
            <a:r>
              <a:rPr lang="az-Latn-AZ" sz="1800" b="1" i="1" dirty="0"/>
              <a:t>Azərbaycan –Türkiyə Yeni Ortaq Eqitim Sistemi </a:t>
            </a:r>
            <a:r>
              <a:rPr lang="az-Latn-AZ" sz="1800" b="1" i="1" dirty="0" smtClean="0"/>
              <a:t>–YOES </a:t>
            </a:r>
            <a:r>
              <a:rPr lang="az-Latn-AZ" sz="1800" b="1" i="1" dirty="0"/>
              <a:t>layihəsinin</a:t>
            </a:r>
            <a:r>
              <a:rPr lang="az-Latn-AZ" sz="1800" b="1" dirty="0"/>
              <a:t>    </a:t>
            </a:r>
            <a:r>
              <a:rPr lang="az-Latn-AZ" sz="1800" b="1" dirty="0" smtClean="0"/>
              <a:t/>
            </a:r>
            <a:br>
              <a:rPr lang="az-Latn-AZ" sz="1800" b="1" dirty="0" smtClean="0"/>
            </a:br>
            <a:r>
              <a:rPr lang="az-Latn-AZ" sz="1800" b="1" dirty="0" smtClean="0"/>
              <a:t> </a:t>
            </a:r>
            <a:r>
              <a:rPr lang="az-Latn-AZ" sz="1800" b="1" dirty="0"/>
              <a:t>I-çi mərhələsi </a:t>
            </a:r>
            <a:r>
              <a:rPr lang="az-Latn-AZ" sz="1800" b="1" dirty="0" smtClean="0"/>
              <a:t>“</a:t>
            </a:r>
            <a:r>
              <a:rPr lang="az-Latn-AZ" sz="1800" b="1" dirty="0"/>
              <a:t>Pedaqoji texnologiyalar” </a:t>
            </a:r>
            <a:r>
              <a:rPr lang="az-Latn-AZ" sz="1800" b="1" dirty="0" smtClean="0"/>
              <a:t>treninqi  </a:t>
            </a:r>
            <a:br>
              <a:rPr lang="az-Latn-AZ" sz="1800" b="1" dirty="0" smtClean="0"/>
            </a:br>
            <a:r>
              <a:rPr lang="az-Latn-AZ" sz="1800" b="1" dirty="0" smtClean="0"/>
              <a:t>28-30.10.</a:t>
            </a:r>
            <a:r>
              <a:rPr lang="en-US" sz="1800" b="1" dirty="0"/>
              <a:t>2012 </a:t>
            </a:r>
            <a:r>
              <a:rPr lang="en-US" sz="1800" b="1" dirty="0" err="1"/>
              <a:t>Bak</a:t>
            </a:r>
            <a:r>
              <a:rPr lang="az-Latn-AZ" sz="1800" b="1" dirty="0"/>
              <a:t>ı «</a:t>
            </a:r>
            <a:r>
              <a:rPr lang="en-US" sz="1800" b="1" dirty="0" err="1" smtClean="0"/>
              <a:t>Idrak</a:t>
            </a:r>
            <a:r>
              <a:rPr lang="en-US" sz="1800" b="1" dirty="0" smtClean="0"/>
              <a:t> </a:t>
            </a:r>
            <a:r>
              <a:rPr lang="en-US" sz="1800" b="1" dirty="0"/>
              <a:t>m</a:t>
            </a:r>
            <a:r>
              <a:rPr lang="az-Latn-AZ" sz="1800" b="1" dirty="0"/>
              <a:t>əktəbi»</a:t>
            </a:r>
            <a:endParaRPr lang="ru-RU" sz="18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az-Latn-AZ" dirty="0" smtClean="0">
                <a:solidFill>
                  <a:srgbClr val="C00000"/>
                </a:solidFill>
              </a:rPr>
              <a:t>-toplama və çıxma arasındakı əlaqəni araşdırmaq və bu bilik və bacarıqları inkişaf etdirmək</a:t>
            </a:r>
            <a:r>
              <a:rPr lang="az-Latn-AZ" dirty="0">
                <a:solidFill>
                  <a:srgbClr val="C00000"/>
                </a:solidFill>
              </a:rPr>
              <a:t>;</a:t>
            </a:r>
            <a:endParaRPr lang="az-Latn-AZ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az-Latn-AZ" dirty="0" smtClean="0">
                <a:solidFill>
                  <a:srgbClr val="C00000"/>
                </a:solidFill>
              </a:rPr>
              <a:t>  -problemləri həll etmək bacarığını inkişaf etdirərək  bu bacarıqları real həyatda yaradıçı tətbiq etməyi  öyrətmək;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az-Latn-AZ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az-Latn-AZ" dirty="0" smtClean="0">
                <a:solidFill>
                  <a:srgbClr val="C00000"/>
                </a:solidFill>
              </a:rPr>
              <a:t>-yoldaşla məsləhətləşmə,birgə işləmək,bir-birinə qulaq asmaq bacarıqlarını inkişaf etdirmək;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507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D18D6A95-CDF1-4CAA-ABB8-0A4E20902263}" type="datetime1">
              <a:rPr lang="ru-RU" smtClean="0"/>
              <a:pPr/>
              <a:t>20.12.2013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r>
              <a:rPr lang="az-Latn-AZ" smtClean="0"/>
              <a:t>Quliyeva Bədirnisə</a:t>
            </a: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500174"/>
          </a:xfrm>
        </p:spPr>
        <p:txBody>
          <a:bodyPr>
            <a:normAutofit/>
          </a:bodyPr>
          <a:lstStyle/>
          <a:p>
            <a:r>
              <a:rPr lang="az-Latn-AZ" sz="1800" b="1" i="1" dirty="0"/>
              <a:t>Azərbaycan –Türkiyə Yeni Ortaq Eqitim Sistemi –</a:t>
            </a:r>
            <a:r>
              <a:rPr lang="en-US" sz="1800" b="1" i="1" dirty="0"/>
              <a:t> </a:t>
            </a:r>
            <a:r>
              <a:rPr lang="az-Latn-AZ" sz="1800" b="1" i="1" dirty="0"/>
              <a:t>YOES layihəsinin</a:t>
            </a:r>
            <a:r>
              <a:rPr lang="az-Latn-AZ" sz="1800" b="1" dirty="0"/>
              <a:t>     I-çi mərhələsi 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az-Latn-AZ" sz="1800" b="1" dirty="0"/>
              <a:t>“Pedaqoji texnologiyalar”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az-Latn-AZ" sz="1800" b="1" dirty="0"/>
              <a:t>  28-30.10.</a:t>
            </a:r>
            <a:r>
              <a:rPr lang="en-US" sz="1800" b="1" dirty="0"/>
              <a:t>2012 </a:t>
            </a:r>
            <a:r>
              <a:rPr lang="en-US" sz="1800" b="1" dirty="0" err="1"/>
              <a:t>Bak</a:t>
            </a:r>
            <a:r>
              <a:rPr lang="az-Latn-AZ" sz="1800" b="1" dirty="0"/>
              <a:t>ı «</a:t>
            </a:r>
            <a:r>
              <a:rPr lang="en-US" sz="1800" b="1" dirty="0" err="1"/>
              <a:t>Idrak</a:t>
            </a:r>
            <a:r>
              <a:rPr lang="en-US" sz="1800" b="1" dirty="0"/>
              <a:t> m</a:t>
            </a:r>
            <a:r>
              <a:rPr lang="az-Latn-AZ" sz="1800" b="1" dirty="0"/>
              <a:t>əktəbi»</a:t>
            </a:r>
            <a:r>
              <a:rPr lang="ru-RU" sz="1800" dirty="0">
                <a:solidFill>
                  <a:srgbClr val="CC0099"/>
                </a:solidFill>
              </a:rPr>
              <a:t> </a:t>
            </a:r>
            <a:r>
              <a:rPr lang="az-Latn-AZ" sz="1800" b="1" dirty="0" smtClean="0">
                <a:solidFill>
                  <a:srgbClr val="008E40"/>
                </a:solidFill>
              </a:rPr>
              <a:t>:</a:t>
            </a:r>
            <a:endParaRPr lang="ru-RU" sz="1800" b="1" dirty="0">
              <a:solidFill>
                <a:srgbClr val="008E4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066800"/>
            <a:ext cx="8929718" cy="563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az-Latn-AZ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az-Latn-AZ" sz="1400" b="1" dirty="0">
                <a:latin typeface="Times New Roman" pitchFamily="18" charset="0"/>
                <a:cs typeface="Times New Roman" pitchFamily="18" charset="0"/>
              </a:rPr>
              <a:t> Dərsin birinci hissəsi.</a:t>
            </a:r>
            <a:br>
              <a:rPr lang="az-Latn-AZ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az-Latn-AZ" sz="1400" b="1" dirty="0">
                <a:latin typeface="Times New Roman" pitchFamily="18" charset="0"/>
                <a:cs typeface="Times New Roman" pitchFamily="18" charset="0"/>
              </a:rPr>
              <a:t>Araşdırma sualları və yeni bilik</a:t>
            </a:r>
            <a:r>
              <a:rPr lang="az-Latn-AZ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az-Latn-A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4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az-Latn-AZ" sz="1400" b="1" dirty="0" smtClean="0">
                <a:latin typeface="Times New Roman" pitchFamily="18" charset="0"/>
                <a:cs typeface="Times New Roman" pitchFamily="18" charset="0"/>
              </a:rPr>
              <a:t>-Toplama nədir? Siz toplama deyəndə nə başa düşürsünüz?</a:t>
            </a:r>
          </a:p>
          <a:p>
            <a:pPr>
              <a:buNone/>
            </a:pPr>
            <a:r>
              <a:rPr lang="az-Latn-A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400" b="1" dirty="0" smtClean="0">
                <a:latin typeface="Times New Roman" pitchFamily="18" charset="0"/>
                <a:cs typeface="Times New Roman" pitchFamily="18" charset="0"/>
              </a:rPr>
              <a:t>  (komandada dəyirmi masa)</a:t>
            </a:r>
          </a:p>
          <a:p>
            <a:pPr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400" b="1" dirty="0" smtClean="0">
                <a:latin typeface="Times New Roman" pitchFamily="18" charset="0"/>
                <a:cs typeface="Times New Roman" pitchFamily="18" charset="0"/>
              </a:rPr>
              <a:t>C.-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400" b="1" dirty="0" smtClean="0">
                <a:latin typeface="Times New Roman" pitchFamily="18" charset="0"/>
                <a:cs typeface="Times New Roman" pitchFamily="18" charset="0"/>
              </a:rPr>
              <a:t>S- Berilmiş ifadənin  25+21  qiymətinin düzgünlüyünü </a:t>
            </a:r>
          </a:p>
          <a:p>
            <a:pPr>
              <a:buNone/>
            </a:pPr>
            <a:r>
              <a:rPr lang="az-Latn-AZ" sz="1400" b="1" dirty="0" smtClean="0">
                <a:latin typeface="Times New Roman" pitchFamily="18" charset="0"/>
                <a:cs typeface="Times New Roman" pitchFamily="18" charset="0"/>
              </a:rPr>
              <a:t>necə yoxlaya bilərik?</a:t>
            </a:r>
          </a:p>
          <a:p>
            <a:pPr>
              <a:buNone/>
            </a:pPr>
            <a:r>
              <a:rPr lang="az-Latn-AZ" sz="1400" b="1" dirty="0" smtClean="0">
                <a:latin typeface="Times New Roman" pitchFamily="18" charset="0"/>
                <a:cs typeface="Times New Roman" pitchFamily="18" charset="0"/>
              </a:rPr>
              <a:t> C.-</a:t>
            </a:r>
          </a:p>
          <a:p>
            <a:pPr>
              <a:buNone/>
            </a:pPr>
            <a:r>
              <a:rPr lang="az-Latn-AZ" sz="1400" b="1" dirty="0" smtClean="0">
                <a:latin typeface="Times New Roman" pitchFamily="18" charset="0"/>
                <a:cs typeface="Times New Roman" pitchFamily="18" charset="0"/>
              </a:rPr>
              <a:t> S- Bəs onda çıxma  deyəndə siz nə başa düşürsünüz? </a:t>
            </a:r>
          </a:p>
          <a:p>
            <a:pPr>
              <a:buNone/>
            </a:pPr>
            <a:r>
              <a:rPr lang="az-Latn-AZ" sz="1400" b="1" dirty="0" smtClean="0">
                <a:latin typeface="Times New Roman" pitchFamily="18" charset="0"/>
                <a:cs typeface="Times New Roman" pitchFamily="18" charset="0"/>
              </a:rPr>
              <a:t> C.-</a:t>
            </a:r>
          </a:p>
          <a:p>
            <a:pPr>
              <a:buNone/>
            </a:pPr>
            <a:r>
              <a:rPr lang="az-Latn-AZ" sz="1400" b="1" dirty="0" smtClean="0">
                <a:latin typeface="Times New Roman" pitchFamily="18" charset="0"/>
                <a:cs typeface="Times New Roman" pitchFamily="18" charset="0"/>
              </a:rPr>
              <a:t>  S-Bu ifadənin düzgünlüyünü necə yoxlayaq?</a:t>
            </a:r>
          </a:p>
          <a:p>
            <a:pPr>
              <a:buNone/>
            </a:pPr>
            <a:r>
              <a:rPr lang="az-Latn-AZ" sz="1400" b="1" dirty="0" smtClean="0">
                <a:latin typeface="Times New Roman" pitchFamily="18" charset="0"/>
                <a:cs typeface="Times New Roman" pitchFamily="18" charset="0"/>
              </a:rPr>
              <a:t>C.-</a:t>
            </a:r>
            <a:endParaRPr lang="az-Latn-AZ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az-Latn-AZ" sz="1400" b="1" dirty="0" smtClean="0">
                <a:latin typeface="Times New Roman" pitchFamily="18" charset="0"/>
                <a:cs typeface="Times New Roman" pitchFamily="18" charset="0"/>
              </a:rPr>
              <a:t> S-Toplama və çıxma arasında hansı əlaqə var? Verilən misallarda onu tapın. (cütlükdə müzakirə)</a:t>
            </a:r>
          </a:p>
          <a:p>
            <a:pPr>
              <a:buNone/>
            </a:pPr>
            <a:r>
              <a:rPr lang="az-Latn-AZ" sz="1400" b="1" dirty="0" smtClean="0">
                <a:latin typeface="Times New Roman" pitchFamily="18" charset="0"/>
                <a:cs typeface="Times New Roman" pitchFamily="18" charset="0"/>
              </a:rPr>
              <a:t>      .</a:t>
            </a:r>
          </a:p>
          <a:p>
            <a:pPr>
              <a:buNone/>
            </a:pPr>
            <a:r>
              <a:rPr lang="az-Latn-AZ" sz="1400" b="1" dirty="0" smtClean="0">
                <a:latin typeface="Times New Roman" pitchFamily="18" charset="0"/>
                <a:cs typeface="Times New Roman" pitchFamily="18" charset="0"/>
              </a:rPr>
              <a:t>       22+21=43        43-21=22             43-22=21  64-44=20        64-20=44              20+44=64</a:t>
            </a:r>
          </a:p>
          <a:p>
            <a:pPr>
              <a:buNone/>
            </a:pPr>
            <a:r>
              <a:rPr lang="az-Latn-AZ" sz="1400" b="1" dirty="0" smtClean="0">
                <a:latin typeface="Times New Roman" pitchFamily="18" charset="0"/>
                <a:cs typeface="Times New Roman" pitchFamily="18" charset="0"/>
              </a:rPr>
              <a:t> C.-</a:t>
            </a:r>
          </a:p>
          <a:p>
            <a:pPr>
              <a:buNone/>
            </a:pPr>
            <a:r>
              <a:rPr lang="az-Latn-AZ" sz="1400" b="1" dirty="0" smtClean="0">
                <a:latin typeface="Times New Roman" pitchFamily="18" charset="0"/>
                <a:cs typeface="Times New Roman" pitchFamily="18" charset="0"/>
              </a:rPr>
              <a:t>   M-Deməli cıxma  əməlinin düzgün yerinə yetirildiyini biz toplama və ya çıxma əməlinin köməyi ilə yoxlaya bilərik.</a:t>
            </a:r>
          </a:p>
          <a:p>
            <a:pPr>
              <a:buNone/>
            </a:pPr>
            <a:r>
              <a:rPr lang="az-Latn-AZ" sz="1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az-Latn-A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z-Latn-A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az-Latn-A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Documents and Settings\admin\Рабочий стол\şəkil\DSCF02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887" y="1600200"/>
            <a:ext cx="2514600" cy="250033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6857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6909FDFA-C1B4-4D57-9EBB-28B269AB52BD}" type="datetime1">
              <a:rPr lang="ru-RU" smtClean="0"/>
              <a:pPr/>
              <a:t>20.12.2013</a:t>
            </a:fld>
            <a:endParaRPr lang="ru-RU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r>
              <a:rPr lang="az-Latn-AZ" dirty="0" smtClean="0"/>
              <a:t>Quliyeva Bədirnisə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Latn-AZ" sz="4000" dirty="0" smtClean="0">
                <a:solidFill>
                  <a:schemeClr val="accent1">
                    <a:lumMod val="50000"/>
                  </a:schemeClr>
                </a:solidFill>
              </a:rPr>
              <a:t>               Siniflə iş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457200" y="2500306"/>
            <a:ext cx="7467600" cy="435769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az-Latn-AZ" sz="3200" dirty="0" smtClean="0">
                <a:solidFill>
                  <a:srgbClr val="0F158F"/>
                </a:solidFill>
              </a:rPr>
              <a:t>1.Dərslikdən:Misal:1</a:t>
            </a:r>
            <a:r>
              <a:rPr lang="az-Latn-AZ" dirty="0" smtClean="0"/>
              <a:t>  </a:t>
            </a:r>
            <a:r>
              <a:rPr lang="az-Latn-AZ" dirty="0" smtClean="0">
                <a:solidFill>
                  <a:srgbClr val="CC0099"/>
                </a:solidFill>
              </a:rPr>
              <a:t>Toplama əməlini yerinə yetirsən,çıxmaya aid misalları asanlıqla həll edərsən.(cütlükdə yoxlama)</a:t>
            </a:r>
            <a:endParaRPr lang="az-Latn-AZ" dirty="0" smtClean="0"/>
          </a:p>
          <a:p>
            <a:pPr>
              <a:buNone/>
            </a:pPr>
            <a:r>
              <a:rPr lang="az-Latn-AZ" dirty="0" smtClean="0">
                <a:solidFill>
                  <a:srgbClr val="0F158F"/>
                </a:solidFill>
              </a:rPr>
              <a:t>22+21=         43-21=           53+23=              76-23=</a:t>
            </a:r>
          </a:p>
          <a:p>
            <a:pPr>
              <a:buNone/>
            </a:pPr>
            <a:r>
              <a:rPr lang="az-Latn-AZ" dirty="0" smtClean="0">
                <a:solidFill>
                  <a:srgbClr val="0F158F"/>
                </a:solidFill>
              </a:rPr>
              <a:t>22+32=         54-32=           26+31=              57-31=</a:t>
            </a:r>
          </a:p>
          <a:p>
            <a:pPr>
              <a:buNone/>
            </a:pPr>
            <a:r>
              <a:rPr lang="az-Latn-AZ" dirty="0" smtClean="0">
                <a:solidFill>
                  <a:srgbClr val="0F158F"/>
                </a:solidFill>
              </a:rPr>
              <a:t>20+44=         64-44=           35+43=              78-43=</a:t>
            </a:r>
          </a:p>
          <a:p>
            <a:pPr>
              <a:buNone/>
            </a:pPr>
            <a:endParaRPr lang="az-Latn-AZ" dirty="0" smtClean="0">
              <a:solidFill>
                <a:srgbClr val="0F158F"/>
              </a:solidFill>
            </a:endParaRPr>
          </a:p>
          <a:p>
            <a:pPr>
              <a:buNone/>
            </a:pPr>
            <a:r>
              <a:rPr lang="az-Latn-AZ" dirty="0" smtClean="0">
                <a:solidFill>
                  <a:srgbClr val="0F158F"/>
                </a:solidFill>
              </a:rPr>
              <a:t>2.Boşluqlara istədiyiniz ədədləri yazaraq misal qurun (komandada müzakirə)</a:t>
            </a:r>
          </a:p>
          <a:p>
            <a:pPr>
              <a:buNone/>
            </a:pPr>
            <a:r>
              <a:rPr lang="az-Latn-AZ" dirty="0" smtClean="0">
                <a:solidFill>
                  <a:srgbClr val="0F158F"/>
                </a:solidFill>
              </a:rPr>
              <a:t>__ + 24=___          ___+___=___</a:t>
            </a:r>
            <a:endParaRPr lang="az-Latn-AZ" dirty="0">
              <a:solidFill>
                <a:srgbClr val="0F158F"/>
              </a:solidFill>
            </a:endParaRPr>
          </a:p>
          <a:p>
            <a:pPr>
              <a:buNone/>
            </a:pPr>
            <a:r>
              <a:rPr lang="az-Latn-AZ" dirty="0" smtClean="0">
                <a:solidFill>
                  <a:srgbClr val="0F158F"/>
                </a:solidFill>
              </a:rPr>
              <a:t>37+___=___          ___- ___=___</a:t>
            </a:r>
            <a:endParaRPr lang="ru-RU" dirty="0" smtClean="0">
              <a:solidFill>
                <a:srgbClr val="0F158F"/>
              </a:solidFill>
            </a:endParaRPr>
          </a:p>
          <a:p>
            <a:pPr>
              <a:buNone/>
            </a:pPr>
            <a:r>
              <a:rPr lang="az-Latn-AZ" dirty="0" smtClean="0">
                <a:solidFill>
                  <a:srgbClr val="0F158F"/>
                </a:solidFill>
              </a:rPr>
              <a:t>48-___=___           ___+___=___ </a:t>
            </a:r>
          </a:p>
          <a:p>
            <a:pPr>
              <a:buNone/>
            </a:pPr>
            <a:r>
              <a:rPr lang="az-Latn-AZ" dirty="0" smtClean="0">
                <a:solidFill>
                  <a:srgbClr val="0F158F"/>
                </a:solidFill>
              </a:rPr>
              <a:t> 3.Qurduğunuz bir misalı məsələyə cevirin</a:t>
            </a:r>
          </a:p>
          <a:p>
            <a:pPr>
              <a:buNone/>
            </a:pPr>
            <a:r>
              <a:rPr lang="az-Latn-AZ" dirty="0" smtClean="0">
                <a:solidFill>
                  <a:srgbClr val="0F158F"/>
                </a:solidFill>
              </a:rPr>
              <a:t>4. Tapşırığın təqdimatı və yoxlanılması.</a:t>
            </a:r>
          </a:p>
        </p:txBody>
      </p:sp>
      <p:pic>
        <p:nvPicPr>
          <p:cNvPr id="6" name="Picture 3" descr="D:\Новая папка\Новая папка (2)\usaqlar\13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0"/>
            <a:ext cx="2357454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042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14480" y="285728"/>
            <a:ext cx="5257800" cy="1447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az-Latn-AZ" sz="2400" b="1" dirty="0">
                <a:solidFill>
                  <a:srgbClr val="00B050"/>
                </a:solidFill>
              </a:rPr>
              <a:t>Vaxt </a:t>
            </a:r>
            <a:r>
              <a:rPr lang="az-Latn-AZ" sz="2400" b="1" dirty="0" smtClean="0">
                <a:solidFill>
                  <a:srgbClr val="00B050"/>
                </a:solidFill>
              </a:rPr>
              <a:t>getdi </a:t>
            </a:r>
          </a:p>
          <a:p>
            <a:pPr algn="ctr">
              <a:defRPr/>
            </a:pPr>
            <a:r>
              <a:rPr lang="az-Latn-AZ" sz="1600" b="1" dirty="0" smtClean="0">
                <a:solidFill>
                  <a:srgbClr val="00B050"/>
                </a:solidFill>
              </a:rPr>
              <a:t>Ayrılan vaxtda şagirdlər komandada slaydda verilən</a:t>
            </a:r>
          </a:p>
          <a:p>
            <a:pPr algn="ctr">
              <a:defRPr/>
            </a:pPr>
            <a:r>
              <a:rPr lang="az-Latn-AZ" sz="1600" b="1" dirty="0" smtClean="0">
                <a:solidFill>
                  <a:srgbClr val="00B050"/>
                </a:solidFill>
              </a:rPr>
              <a:t> tapşırığı yerinə yetirirlər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3" name="Picture 4" descr="C:\Documents and Settings\Администратор\Рабочий стол\Картин\chasa-3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1828800"/>
            <a:ext cx="2971800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010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934200" y="3657600"/>
            <a:ext cx="1971675" cy="2413000"/>
          </a:xfrm>
          <a:prstGeom prst="rect">
            <a:avLst/>
          </a:prstGeom>
          <a:noFill/>
        </p:spPr>
      </p:pic>
      <p:pic>
        <p:nvPicPr>
          <p:cNvPr id="5" name="Picture 14" descr="010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3657600"/>
            <a:ext cx="197167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010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2743200"/>
            <a:ext cx="197167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010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743200"/>
            <a:ext cx="197167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010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3733800"/>
            <a:ext cx="197167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010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33800"/>
            <a:ext cx="197167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010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2743200"/>
            <a:ext cx="197167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010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2743200"/>
            <a:ext cx="197167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Romantika-Xeyalla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mouses_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25146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2D68-5193-4900-B3BD-060EFA82E925}" type="datetime1">
              <a:rPr lang="ru-RU" smtClean="0"/>
              <a:pPr/>
              <a:t>20.12.2013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Quliyeva Bədirnisə</a:t>
            </a:r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23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50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D731-37B1-434F-B2B9-BAE0C0F965CF}" type="datetime1">
              <a:rPr lang="ru-RU" smtClean="0"/>
              <a:pPr/>
              <a:t>20.12.2013</a:t>
            </a:fld>
            <a:endParaRPr lang="ru-RU"/>
          </a:p>
        </p:txBody>
      </p:sp>
      <p:sp>
        <p:nvSpPr>
          <p:cNvPr id="11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Quliyeva Bədirnisə</a:t>
            </a:r>
            <a:endParaRPr lang="ru-RU"/>
          </a:p>
        </p:txBody>
      </p:sp>
      <p:sp>
        <p:nvSpPr>
          <p:cNvPr id="10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/>
              <a:t>İdman dəqiqəsi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kar2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933" y="1579727"/>
            <a:ext cx="8272067" cy="491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89b0fbdd46c341be601ae01822405d05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975" y="3352800"/>
            <a:ext cx="2576513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 descr="6e512718eb4ddfdeb3be803fc4e3f797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4438650"/>
            <a:ext cx="2093913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" descr="detia-273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 flipH="1">
            <a:off x="2708264" y="4364041"/>
            <a:ext cx="27082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an bala - Can bala - www.open.az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0034" y="621508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1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9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C92D2A44-4681-4ECB-997D-DB895FE0F7F7}" type="datetime1">
              <a:rPr lang="ru-RU" smtClean="0"/>
              <a:pPr/>
              <a:t>20.12.2013</a:t>
            </a:fld>
            <a:endParaRPr lang="ru-RU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r>
              <a:rPr lang="az-Latn-AZ" smtClean="0"/>
              <a:t>Quliyeva Bədirnisə</a:t>
            </a:r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457200" y="1075730"/>
            <a:ext cx="8001000" cy="505043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az-Latn-AZ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Dərsin ikinci hissəsi.</a:t>
            </a:r>
          </a:p>
          <a:p>
            <a:pPr marL="0" indent="0" algn="ctr">
              <a:buNone/>
            </a:pPr>
            <a:r>
              <a:rPr lang="az-Latn-AZ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İşçi </a:t>
            </a:r>
            <a:r>
              <a:rPr lang="az-Latn-AZ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vərəqi(nümunə)</a:t>
            </a:r>
          </a:p>
          <a:p>
            <a:pPr>
              <a:buNone/>
            </a:pPr>
            <a:endParaRPr lang="az-Latn-AZ" sz="2000" dirty="0" smtClean="0"/>
          </a:p>
          <a:p>
            <a:pPr>
              <a:buNone/>
            </a:pPr>
            <a:r>
              <a:rPr lang="az-Latn-AZ" sz="2000" dirty="0" smtClean="0"/>
              <a:t>1.Birinci qutuda 8 qələm,ikinci qutuda 12 qələm var.İki qutuda cəmi neçə qələm var?</a:t>
            </a:r>
          </a:p>
          <a:p>
            <a:pPr>
              <a:buNone/>
            </a:pPr>
            <a:r>
              <a:rPr lang="az-Latn-AZ" sz="2000" dirty="0" smtClean="0"/>
              <a:t>   Məsələni həll edib,məsələyə uyğun tərs məsələ qurun.</a:t>
            </a:r>
          </a:p>
          <a:p>
            <a:pPr>
              <a:buNone/>
            </a:pPr>
            <a:r>
              <a:rPr lang="az-Latn-AZ" sz="2000" dirty="0" smtClean="0"/>
              <a:t>2. Həllin düzgünlüyünü toplama əməlinin köməyilə yoxlayın.</a:t>
            </a:r>
          </a:p>
          <a:p>
            <a:pPr>
              <a:buNone/>
            </a:pPr>
            <a:r>
              <a:rPr lang="az-Latn-AZ" sz="2000" dirty="0" smtClean="0"/>
              <a:t>    53-27=16      47-22=25        51-34=16      64-46=18</a:t>
            </a:r>
          </a:p>
          <a:p>
            <a:pPr>
              <a:buNone/>
            </a:pPr>
            <a:r>
              <a:rPr lang="az-Latn-AZ" sz="2000" dirty="0" smtClean="0"/>
              <a:t>    ________________________________________</a:t>
            </a:r>
          </a:p>
          <a:p>
            <a:pPr>
              <a:buNone/>
            </a:pPr>
            <a:r>
              <a:rPr lang="az-Latn-AZ" sz="2000" dirty="0" smtClean="0"/>
              <a:t>3. Toplamanın düzgünlüyünü_________________________yoxlamaq olar.</a:t>
            </a:r>
          </a:p>
          <a:p>
            <a:pPr>
              <a:buNone/>
            </a:pPr>
            <a:r>
              <a:rPr lang="az-Latn-AZ" sz="2000" dirty="0" smtClean="0"/>
              <a:t>4. Boşluqları doldurun:</a:t>
            </a:r>
          </a:p>
          <a:p>
            <a:pPr>
              <a:buNone/>
            </a:pPr>
            <a:r>
              <a:rPr lang="az-Latn-AZ" sz="2000" dirty="0" smtClean="0"/>
              <a:t>___+___=____           ____-____=____           ____+ 22=____     26-___=19</a:t>
            </a:r>
          </a:p>
          <a:p>
            <a:pPr>
              <a:buNone/>
            </a:pPr>
            <a:r>
              <a:rPr lang="az-Latn-AZ" sz="2000" dirty="0" smtClean="0"/>
              <a:t>5. Yaratdığınız misallardan bir məsələ qurun.</a:t>
            </a:r>
          </a:p>
          <a:p>
            <a:pPr>
              <a:buNone/>
            </a:pPr>
            <a:r>
              <a:rPr lang="az-Latn-AZ" sz="2000" dirty="0" smtClean="0"/>
              <a:t>_________________________________________________________</a:t>
            </a:r>
          </a:p>
          <a:p>
            <a:pPr>
              <a:buNone/>
            </a:pPr>
            <a:r>
              <a:rPr lang="az-Latn-AZ" sz="2000" dirty="0" smtClean="0"/>
              <a:t>_______________________________________________________</a:t>
            </a:r>
          </a:p>
          <a:p>
            <a:pPr>
              <a:buNone/>
            </a:pPr>
            <a:r>
              <a:rPr lang="az-Latn-AZ" sz="2000" dirty="0" smtClean="0"/>
              <a:t>6. Davam edin:  3,5,7__,11__,15 _, 19__, 23_,</a:t>
            </a:r>
          </a:p>
          <a:p>
            <a:pPr>
              <a:buNone/>
            </a:pPr>
            <a:endParaRPr lang="az-Latn-AZ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2052" name="Picture 4" descr="D:\Новая папка\Новая папка (2)\usaqlar\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5105400"/>
            <a:ext cx="1578263" cy="135729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90600" y="152400"/>
            <a:ext cx="746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b="1" i="1" dirty="0"/>
              <a:t>Azərbaycan –Türkiyə Yeni Ortaq Eqitim Sistemi –</a:t>
            </a:r>
            <a:r>
              <a:rPr lang="en-US" b="1" i="1" dirty="0"/>
              <a:t> </a:t>
            </a:r>
            <a:r>
              <a:rPr lang="az-Latn-AZ" b="1" i="1" dirty="0"/>
              <a:t>YOES layihəsinin</a:t>
            </a:r>
            <a:r>
              <a:rPr lang="az-Latn-AZ" b="1" dirty="0"/>
              <a:t>  </a:t>
            </a:r>
            <a:endParaRPr lang="az-Latn-AZ" b="1" dirty="0" smtClean="0"/>
          </a:p>
          <a:p>
            <a:r>
              <a:rPr lang="az-Latn-AZ" b="1" dirty="0"/>
              <a:t> </a:t>
            </a:r>
            <a:r>
              <a:rPr lang="az-Latn-AZ" b="1" dirty="0" smtClean="0"/>
              <a:t>          </a:t>
            </a:r>
            <a:r>
              <a:rPr lang="az-Latn-AZ" b="1" dirty="0"/>
              <a:t>I-çi mərhələsi </a:t>
            </a:r>
            <a:r>
              <a:rPr lang="az-Latn-AZ" b="1" dirty="0" smtClean="0"/>
              <a:t>“</a:t>
            </a:r>
            <a:r>
              <a:rPr lang="az-Latn-AZ" b="1" dirty="0"/>
              <a:t>Pedaqoji texnologiyalar”</a:t>
            </a:r>
            <a:r>
              <a:rPr lang="en-US" b="1" dirty="0"/>
              <a:t/>
            </a:r>
            <a:br>
              <a:rPr lang="en-US" b="1" dirty="0"/>
            </a:br>
            <a:r>
              <a:rPr lang="az-Latn-AZ" b="1" dirty="0"/>
              <a:t> </a:t>
            </a:r>
            <a:r>
              <a:rPr lang="az-Latn-AZ" b="1" dirty="0" smtClean="0"/>
              <a:t>                            </a:t>
            </a:r>
            <a:r>
              <a:rPr lang="az-Latn-AZ" b="1" dirty="0"/>
              <a:t>28-30.10.</a:t>
            </a:r>
            <a:r>
              <a:rPr lang="en-US" b="1" dirty="0"/>
              <a:t>2012 </a:t>
            </a:r>
            <a:r>
              <a:rPr lang="en-US" b="1" dirty="0" err="1"/>
              <a:t>Bak</a:t>
            </a:r>
            <a:r>
              <a:rPr lang="az-Latn-AZ" b="1" dirty="0"/>
              <a:t>ı «</a:t>
            </a:r>
            <a:r>
              <a:rPr lang="en-US" b="1" dirty="0" err="1"/>
              <a:t>Idrak</a:t>
            </a:r>
            <a:r>
              <a:rPr lang="en-US" b="1" dirty="0"/>
              <a:t> m</a:t>
            </a:r>
            <a:r>
              <a:rPr lang="az-Latn-AZ" b="1" dirty="0"/>
              <a:t>əktəbi»</a:t>
            </a:r>
            <a:r>
              <a:rPr lang="ru-RU" dirty="0">
                <a:solidFill>
                  <a:srgbClr val="CC0099"/>
                </a:solidFill>
              </a:rPr>
              <a:t> </a:t>
            </a:r>
            <a:r>
              <a:rPr lang="az-Latn-AZ" b="1" dirty="0">
                <a:solidFill>
                  <a:srgbClr val="008E40"/>
                </a:solidFill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604970" y="1510153"/>
            <a:ext cx="5257800" cy="1447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az-Latn-AZ" sz="5400" b="1" dirty="0">
                <a:solidFill>
                  <a:srgbClr val="00B050"/>
                </a:solidFill>
              </a:rPr>
              <a:t>Vaxt getdi</a:t>
            </a:r>
            <a:endParaRPr lang="ru-RU" sz="5400" b="1" dirty="0">
              <a:solidFill>
                <a:srgbClr val="00B050"/>
              </a:solidFill>
            </a:endParaRPr>
          </a:p>
        </p:txBody>
      </p:sp>
      <p:pic>
        <p:nvPicPr>
          <p:cNvPr id="3" name="Picture 4" descr="C:\Documents and Settings\Администратор\Рабочий стол\Картин\chasa-3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1222375"/>
            <a:ext cx="2743200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010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934200" y="3657600"/>
            <a:ext cx="1971675" cy="2413000"/>
          </a:xfrm>
          <a:prstGeom prst="rect">
            <a:avLst/>
          </a:prstGeom>
          <a:noFill/>
        </p:spPr>
      </p:pic>
      <p:pic>
        <p:nvPicPr>
          <p:cNvPr id="5" name="Picture 14" descr="010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3657600"/>
            <a:ext cx="197167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010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2743200"/>
            <a:ext cx="197167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010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2743200"/>
            <a:ext cx="197167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Romantika-Xeyalla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mouses_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25146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2D68-5193-4900-B3BD-060EFA82E925}" type="datetime1">
              <a:rPr lang="ru-RU" smtClean="0"/>
              <a:pPr/>
              <a:t>20.12.2013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Quliyeva Bədirnisə</a:t>
            </a:r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76500" y="427672"/>
            <a:ext cx="6286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b="1" i="1" dirty="0" smtClean="0"/>
              <a:t>Yeni </a:t>
            </a:r>
            <a:r>
              <a:rPr lang="az-Latn-AZ" b="1" i="1" dirty="0"/>
              <a:t>Ortaq Eqitim Sistemi –</a:t>
            </a:r>
            <a:r>
              <a:rPr lang="en-US" b="1" i="1" dirty="0"/>
              <a:t> </a:t>
            </a:r>
            <a:r>
              <a:rPr lang="az-Latn-AZ" b="1" i="1" dirty="0"/>
              <a:t>YOES layihəsinin</a:t>
            </a:r>
            <a:r>
              <a:rPr lang="az-Latn-AZ" b="1" dirty="0"/>
              <a:t>   </a:t>
            </a:r>
            <a:endParaRPr lang="az-Latn-AZ" b="1" dirty="0" smtClean="0"/>
          </a:p>
          <a:p>
            <a:r>
              <a:rPr lang="az-Latn-AZ" b="1" dirty="0" smtClean="0"/>
              <a:t>  </a:t>
            </a:r>
            <a:r>
              <a:rPr lang="az-Latn-AZ" b="1" dirty="0"/>
              <a:t>I-çi mərhələsi </a:t>
            </a:r>
            <a:r>
              <a:rPr lang="az-Latn-AZ" b="1" dirty="0" smtClean="0"/>
              <a:t>“</a:t>
            </a:r>
            <a:r>
              <a:rPr lang="az-Latn-AZ" b="1" dirty="0"/>
              <a:t>Pedaqoji texnologiyalar”</a:t>
            </a:r>
            <a:r>
              <a:rPr lang="en-US" b="1" dirty="0"/>
              <a:t/>
            </a:r>
            <a:br>
              <a:rPr lang="en-US" b="1" dirty="0"/>
            </a:br>
            <a:r>
              <a:rPr lang="az-Latn-AZ" b="1" dirty="0"/>
              <a:t>  28-30.10.</a:t>
            </a:r>
            <a:r>
              <a:rPr lang="en-US" b="1" dirty="0"/>
              <a:t>2012 </a:t>
            </a:r>
            <a:r>
              <a:rPr lang="en-US" b="1" dirty="0" err="1"/>
              <a:t>Bak</a:t>
            </a:r>
            <a:r>
              <a:rPr lang="az-Latn-AZ" b="1" dirty="0"/>
              <a:t>ı «</a:t>
            </a:r>
            <a:r>
              <a:rPr lang="en-US" b="1" dirty="0" err="1"/>
              <a:t>Idrak</a:t>
            </a:r>
            <a:r>
              <a:rPr lang="en-US" b="1" dirty="0"/>
              <a:t> m</a:t>
            </a:r>
            <a:r>
              <a:rPr lang="az-Latn-AZ" b="1" dirty="0"/>
              <a:t>əktəbi»</a:t>
            </a:r>
            <a:r>
              <a:rPr lang="ru-RU" dirty="0">
                <a:solidFill>
                  <a:srgbClr val="CC0099"/>
                </a:solidFill>
              </a:rPr>
              <a:t> </a:t>
            </a:r>
            <a:r>
              <a:rPr lang="az-Latn-AZ" b="1" dirty="0" smtClean="0">
                <a:solidFill>
                  <a:srgbClr val="008E40"/>
                </a:solidFill>
              </a:rPr>
              <a:t>:</a:t>
            </a:r>
            <a:r>
              <a:rPr lang="az-Latn-AZ" b="1" i="1" dirty="0"/>
              <a:t>Azərbaycan –Türkiyə </a:t>
            </a:r>
            <a:endParaRPr lang="ru-RU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10152" y="3938590"/>
            <a:ext cx="3500462" cy="251460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5329" y="3568294"/>
            <a:ext cx="3438541" cy="2591611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8973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50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352</TotalTime>
  <Words>623</Words>
  <Application>Microsoft Office PowerPoint</Application>
  <PresentationFormat>On-screen Show (4:3)</PresentationFormat>
  <Paragraphs>170</Paragraphs>
  <Slides>13</Slides>
  <Notes>5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Воздушный поток</vt:lpstr>
      <vt:lpstr> Azərbaycan –Türkiyə Yeni Ortaq Eqitim Sistemi – YOES layihəsinin     I-çi mərhələsi  “Pedaqoji texnologiyalar” treninqi                                                     28-30.10.2012 Bakı «Idrak məktəbi»                Binəqədi rayonu 102№li o/m                                                   </vt:lpstr>
      <vt:lpstr>Azərbaycan –Türkiyə Yeni Ortaq Eqitim Sistemi – YOES layihəsinin     I-çi mərhələsi  “Pedaqoji texnologiyalar”   28-30.10.2012 Bakı «Idrak məktəbi»      </vt:lpstr>
      <vt:lpstr> Azərbaycan –Türkiyə Yeni Ortaq Eqitim Sistemi –YOES layihəsinin      I-çi mərhələsi “Pedaqoji texnologiyalar” treninqi   28-30.10.2012 Bakı «Idrak məktəbi»</vt:lpstr>
      <vt:lpstr>Azərbaycan –Türkiyə Yeni Ortaq Eqitim Sistemi – YOES layihəsinin     I-çi mərhələsi  “Pedaqoji texnologiyalar”   28-30.10.2012 Bakı «Idrak məktəbi» :</vt:lpstr>
      <vt:lpstr>               Siniflə iş</vt:lpstr>
      <vt:lpstr>PowerPoint Presentation</vt:lpstr>
      <vt:lpstr>İdman dəqiqəsi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idrak mektebi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matematika</dc:subject>
  <dc:creator>User</dc:creator>
  <cp:lastModifiedBy>user</cp:lastModifiedBy>
  <cp:revision>33</cp:revision>
  <dcterms:created xsi:type="dcterms:W3CDTF">2012-10-09T05:41:12Z</dcterms:created>
  <dcterms:modified xsi:type="dcterms:W3CDTF">2013-12-20T18:07:14Z</dcterms:modified>
</cp:coreProperties>
</file>